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723" r:id="rId2"/>
    <p:sldId id="289" r:id="rId3"/>
    <p:sldId id="294" r:id="rId4"/>
    <p:sldId id="1738" r:id="rId5"/>
    <p:sldId id="1737" r:id="rId6"/>
    <p:sldId id="1727" r:id="rId7"/>
    <p:sldId id="1742" r:id="rId8"/>
    <p:sldId id="1743" r:id="rId9"/>
    <p:sldId id="1745" r:id="rId10"/>
    <p:sldId id="1741" r:id="rId11"/>
    <p:sldId id="1728" r:id="rId12"/>
    <p:sldId id="812"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537" userDrawn="1">
          <p15:clr>
            <a:srgbClr val="A4A3A4"/>
          </p15:clr>
        </p15:guide>
        <p15:guide id="3" orient="horz" pos="368" userDrawn="1">
          <p15:clr>
            <a:srgbClr val="A4A3A4"/>
          </p15:clr>
        </p15:guide>
        <p15:guide id="4" pos="5836" userDrawn="1">
          <p15:clr>
            <a:srgbClr val="A4A3A4"/>
          </p15:clr>
        </p15:guide>
        <p15:guide id="5" orient="horz" pos="32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Avezaath" initials="JvA" lastIdx="1" clrIdx="0">
    <p:extLst>
      <p:ext uri="{19B8F6BF-5375-455C-9EA6-DF929625EA0E}">
        <p15:presenceInfo xmlns:p15="http://schemas.microsoft.com/office/powerpoint/2012/main" userId="955a4e6a0b3384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2A7C"/>
    <a:srgbClr val="8A5999"/>
    <a:srgbClr val="F4951F"/>
    <a:srgbClr val="D9D9D9"/>
    <a:srgbClr val="FCE2EF"/>
    <a:srgbClr val="FCDEBA"/>
    <a:srgbClr val="62355C"/>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4" autoAdjust="0"/>
  </p:normalViewPr>
  <p:slideViewPr>
    <p:cSldViewPr snapToGrid="0" showGuides="1">
      <p:cViewPr varScale="1">
        <p:scale>
          <a:sx n="98" d="100"/>
          <a:sy n="98" d="100"/>
        </p:scale>
        <p:origin x="990" y="72"/>
      </p:cViewPr>
      <p:guideLst>
        <p:guide pos="7537"/>
        <p:guide orient="horz" pos="368"/>
        <p:guide pos="5836"/>
        <p:guide orient="horz" pos="3249"/>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5F84-E5FA-471E-8CB5-05F6BEDD65C2}" type="datetimeFigureOut">
              <a:rPr lang="nl-NL" smtClean="0"/>
              <a:t>29-8-2025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5300E-F26F-4610-B37F-23FBDD69C691}" type="slidenum">
              <a:rPr lang="nl-NL" smtClean="0"/>
              <a:t>‹nr.›</a:t>
            </a:fld>
            <a:endParaRPr lang="nl-NL"/>
          </a:p>
        </p:txBody>
      </p:sp>
    </p:spTree>
    <p:extLst>
      <p:ext uri="{BB962C8B-B14F-4D97-AF65-F5344CB8AC3E}">
        <p14:creationId xmlns:p14="http://schemas.microsoft.com/office/powerpoint/2010/main" val="77974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2400" dirty="0">
                <a:effectLst/>
                <a:latin typeface="Open Sans" panose="020B0606030504020204" pitchFamily="34" charset="0"/>
                <a:ea typeface="Open Sans" panose="020B0606030504020204" pitchFamily="34" charset="0"/>
                <a:cs typeface="Open Sans" panose="020B0606030504020204" pitchFamily="34" charset="0"/>
              </a:rPr>
              <a:t>Als meetgegevens automatisch naar de zorgverlener gaan, gebeurt dat meestal via een verbinding tussen het meetapparaat en een beveiligd zorgplatform. Een veelgebruikt voorbeeld:</a:t>
            </a:r>
          </a:p>
          <a:p>
            <a:pPr marL="0" indent="0">
              <a:buFontTx/>
              <a:buNone/>
            </a:pPr>
            <a:endParaRPr lang="nl-NL" sz="24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216000">
              <a:buFont typeface="Arial" panose="020B0604020202020204" pitchFamily="34" charset="0"/>
              <a:buChar char="•"/>
            </a:pPr>
            <a:r>
              <a:rPr lang="nl-NL" sz="2400" dirty="0">
                <a:effectLst/>
                <a:latin typeface="Open Sans" panose="020B0606030504020204" pitchFamily="34" charset="0"/>
                <a:ea typeface="Open Sans" panose="020B0606030504020204" pitchFamily="34" charset="0"/>
                <a:cs typeface="Open Sans" panose="020B0606030504020204" pitchFamily="34" charset="0"/>
              </a:rPr>
              <a:t>U krijgt van het ziekenhuis een bloeddrukmeter met bluetooth of wifi</a:t>
            </a:r>
          </a:p>
          <a:p>
            <a:pPr marL="342900" indent="-216000">
              <a:buFont typeface="Arial" panose="020B0604020202020204" pitchFamily="34" charset="0"/>
              <a:buChar char="•"/>
            </a:pPr>
            <a:r>
              <a:rPr lang="nl-NL" sz="2400" dirty="0">
                <a:effectLst/>
                <a:latin typeface="Open Sans" panose="020B0606030504020204" pitchFamily="34" charset="0"/>
                <a:ea typeface="Open Sans" panose="020B0606030504020204" pitchFamily="34" charset="0"/>
                <a:cs typeface="Open Sans" panose="020B0606030504020204" pitchFamily="34" charset="0"/>
              </a:rPr>
              <a:t>Het apparaat stuurt de meetwaarde automatisch naar een bijbehorende app op uw telefoon of tablet, of rechtstreeks naar een online zorgportaal</a:t>
            </a:r>
          </a:p>
          <a:p>
            <a:pPr marL="342900" indent="-216000">
              <a:buFont typeface="Arial" panose="020B0604020202020204" pitchFamily="34" charset="0"/>
              <a:buChar char="•"/>
            </a:pPr>
            <a:r>
              <a:rPr lang="nl-NL" sz="2400" dirty="0">
                <a:effectLst/>
                <a:latin typeface="Open Sans" panose="020B0606030504020204" pitchFamily="34" charset="0"/>
                <a:ea typeface="Open Sans" panose="020B0606030504020204" pitchFamily="34" charset="0"/>
                <a:cs typeface="Open Sans" panose="020B0606030504020204" pitchFamily="34" charset="0"/>
              </a:rPr>
              <a:t>Vanuit die app of dat portaal worden de gegevens beveiligd doorgestuurd naar het systeem van het ziekenhuis of de huisarts</a:t>
            </a:r>
          </a:p>
          <a:p>
            <a:pPr marL="342900" indent="-216000">
              <a:buFont typeface="Arial" panose="020B0604020202020204" pitchFamily="34" charset="0"/>
              <a:buChar char="•"/>
            </a:pPr>
            <a:r>
              <a:rPr lang="nl-NL" sz="2400" dirty="0">
                <a:effectLst/>
                <a:latin typeface="Open Sans" panose="020B0606030504020204" pitchFamily="34" charset="0"/>
                <a:ea typeface="Open Sans" panose="020B0606030504020204" pitchFamily="34" charset="0"/>
                <a:cs typeface="Open Sans" panose="020B0606030504020204" pitchFamily="34" charset="0"/>
              </a:rPr>
              <a:t>Uw zorgverlener kan daar de metingen direct bekijken, zonder dat u zelf iets hoeft in te vullen of te versturen</a:t>
            </a:r>
          </a:p>
          <a:p>
            <a:pPr marL="0" indent="0">
              <a:buFontTx/>
              <a:buNone/>
            </a:pPr>
            <a:endParaRPr lang="nl-NL" sz="24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FontTx/>
              <a:buNone/>
            </a:pPr>
            <a:r>
              <a:rPr lang="nl-NL" sz="2400" dirty="0">
                <a:effectLst/>
                <a:latin typeface="Open Sans" panose="020B0606030504020204" pitchFamily="34" charset="0"/>
                <a:ea typeface="Open Sans" panose="020B0606030504020204" pitchFamily="34" charset="0"/>
                <a:cs typeface="Open Sans" panose="020B0606030504020204" pitchFamily="34" charset="0"/>
              </a:rPr>
              <a:t>Voorbeeld:</a:t>
            </a:r>
            <a:br>
              <a:rPr lang="nl-NL" sz="2400" dirty="0">
                <a:effectLst/>
                <a:latin typeface="Open Sans" panose="020B0606030504020204" pitchFamily="34" charset="0"/>
                <a:ea typeface="Open Sans" panose="020B0606030504020204" pitchFamily="34" charset="0"/>
                <a:cs typeface="Open Sans" panose="020B0606030504020204" pitchFamily="34" charset="0"/>
              </a:rPr>
            </a:br>
            <a:r>
              <a:rPr lang="nl-NL" sz="2400" dirty="0">
                <a:effectLst/>
                <a:latin typeface="Open Sans" panose="020B0606030504020204" pitchFamily="34" charset="0"/>
                <a:ea typeface="Open Sans" panose="020B0606030504020204" pitchFamily="34" charset="0"/>
                <a:cs typeface="Open Sans" panose="020B0606030504020204" pitchFamily="34" charset="0"/>
              </a:rPr>
              <a:t>Een patiënt met hartfalen meet ’s ochtends zijn gewicht op een digitale weegschaal die verbonden is met wifi. Het gewicht wordt automatisch doorgestuurd naar het ziekenhuis. Als het gewicht plotseling stijgt (teken van vocht vasthouden), krijgt de verpleegkundige een melding en kan zij bellen voor overleg.</a:t>
            </a:r>
          </a:p>
          <a:p>
            <a:pPr marL="0" indent="0">
              <a:buFontTx/>
              <a:buNone/>
            </a:pPr>
            <a:endParaRPr lang="nl-NL" sz="24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3</a:t>
            </a:fld>
            <a:endParaRPr lang="nl-NL"/>
          </a:p>
        </p:txBody>
      </p:sp>
    </p:spTree>
    <p:extLst>
      <p:ext uri="{BB962C8B-B14F-4D97-AF65-F5344CB8AC3E}">
        <p14:creationId xmlns:p14="http://schemas.microsoft.com/office/powerpoint/2010/main" val="350578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63A1-DC12-8C40-D884-ABDEF19D3BE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E65ACA-C2A9-AE9A-5108-A33E700027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79597C-9330-75D7-F08F-DEF52205BB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Graag de cursisten tijdens de les wijzen op de Begrippenlijst. De cursisten komen bij de begrippenlijst door op het menu-onderdeel ‘Begrippenlijst’ te klikken, en vervolgens op de link ‘</a:t>
            </a:r>
            <a:r>
              <a:rPr lang="nl-NL" u="sng" dirty="0"/>
              <a:t>Begrippenlijst</a:t>
            </a:r>
            <a:r>
              <a:rPr lang="nl-NL" u="none" dirty="0"/>
              <a:t>’ (zie pijlen in de dia hierboven). </a:t>
            </a:r>
            <a:r>
              <a:rPr lang="nl-NL" u="none"/>
              <a:t>De cursist kan de begrippenlijst ook op zijn of haar telefoon openen via de QR-code (zie pijl hierboven).</a:t>
            </a:r>
            <a:endParaRPr lang="nl-NL" u="sng" dirty="0"/>
          </a:p>
        </p:txBody>
      </p:sp>
      <p:sp>
        <p:nvSpPr>
          <p:cNvPr id="4" name="Tijdelijke aanduiding voor dianummer 3">
            <a:extLst>
              <a:ext uri="{FF2B5EF4-FFF2-40B4-BE49-F238E27FC236}">
                <a16:creationId xmlns:a16="http://schemas.microsoft.com/office/drawing/2014/main" id="{0B9CC4A9-7185-1475-9A6B-647DC5A127A3}"/>
              </a:ext>
            </a:extLst>
          </p:cNvPr>
          <p:cNvSpPr>
            <a:spLocks noGrp="1"/>
          </p:cNvSpPr>
          <p:nvPr>
            <p:ph type="sldNum" sz="quarter" idx="5"/>
          </p:nvPr>
        </p:nvSpPr>
        <p:spPr/>
        <p:txBody>
          <a:bodyPr/>
          <a:lstStyle/>
          <a:p>
            <a:fld id="{095940F5-826C-4F27-914E-F0BDB9CD2B8F}" type="slidenum">
              <a:rPr lang="nl-NL" smtClean="0"/>
              <a:t>12</a:t>
            </a:fld>
            <a:endParaRPr lang="nl-NL"/>
          </a:p>
        </p:txBody>
      </p:sp>
    </p:spTree>
    <p:extLst>
      <p:ext uri="{BB962C8B-B14F-4D97-AF65-F5344CB8AC3E}">
        <p14:creationId xmlns:p14="http://schemas.microsoft.com/office/powerpoint/2010/main" val="179975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4</a:t>
            </a:fld>
            <a:endParaRPr lang="nl-NL"/>
          </a:p>
        </p:txBody>
      </p:sp>
    </p:spTree>
    <p:extLst>
      <p:ext uri="{BB962C8B-B14F-4D97-AF65-F5344CB8AC3E}">
        <p14:creationId xmlns:p14="http://schemas.microsoft.com/office/powerpoint/2010/main" val="58461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rgbClr val="F19520"/>
              </a:buClr>
            </a:pPr>
            <a:r>
              <a:rPr lang="nl-NL" dirty="0"/>
              <a:t>COPD is een longziekte. De afkorting betekent </a:t>
            </a:r>
            <a:r>
              <a:rPr lang="nl-NL" i="1" dirty="0" err="1"/>
              <a:t>Chronic</a:t>
            </a:r>
            <a:r>
              <a:rPr lang="nl-NL" i="1" dirty="0"/>
              <a:t> </a:t>
            </a:r>
            <a:r>
              <a:rPr lang="nl-NL" i="1" dirty="0" err="1"/>
              <a:t>Obstructive</a:t>
            </a:r>
            <a:r>
              <a:rPr lang="nl-NL" i="1" dirty="0"/>
              <a:t> </a:t>
            </a:r>
            <a:r>
              <a:rPr lang="nl-NL" i="1" dirty="0" err="1"/>
              <a:t>Pulmonary</a:t>
            </a:r>
            <a:r>
              <a:rPr lang="nl-NL" i="1" dirty="0"/>
              <a:t> </a:t>
            </a:r>
            <a:r>
              <a:rPr lang="nl-NL" i="1" dirty="0" err="1"/>
              <a:t>Disease</a:t>
            </a:r>
            <a:r>
              <a:rPr lang="nl-NL" dirty="0"/>
              <a:t>, Engels voor ‘chronische obstructieve longziekte’. ‘Chronisch’ betekent dat het niet overgaat. Bij COPD zijn de longen blijvend beschadigd. Ademhalen kost meer moeite, en je kunt last hebben van hoesten of benauwdheid. Vaak komt het door jarenlang roken, maar er zijn ook andere oorzaken.</a:t>
            </a:r>
            <a:endParaRPr lang="nl-NL"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5</a:t>
            </a:fld>
            <a:endParaRPr lang="nl-NL"/>
          </a:p>
        </p:txBody>
      </p:sp>
    </p:spTree>
    <p:extLst>
      <p:ext uri="{BB962C8B-B14F-4D97-AF65-F5344CB8AC3E}">
        <p14:creationId xmlns:p14="http://schemas.microsoft.com/office/powerpoint/2010/main" val="177634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6</a:t>
            </a:fld>
            <a:endParaRPr lang="nl-NL"/>
          </a:p>
        </p:txBody>
      </p:sp>
    </p:spTree>
    <p:extLst>
      <p:ext uri="{BB962C8B-B14F-4D97-AF65-F5344CB8AC3E}">
        <p14:creationId xmlns:p14="http://schemas.microsoft.com/office/powerpoint/2010/main" val="21633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40FDE-D7E8-D568-D405-FC4DC86B72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C3A152C-5682-2002-5072-25B914BD4E2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89262DC-D8DF-B455-F8E1-F9FDB3C238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Open Sans" panose="020B0606030504020204" pitchFamily="34" charset="0"/>
                <a:ea typeface="Open Sans" panose="020B0606030504020204" pitchFamily="34" charset="0"/>
                <a:cs typeface="Open Sans" panose="020B0606030504020204" pitchFamily="34" charset="0"/>
              </a:rPr>
              <a:t>Dagelijks meten gaat meestal zonder te hoeven in te loggen. De gegevens worden dan automatisch verstuurd naar uw zorgverlener, bijvoorbeeld via een weegschaal met wifi of een bloeddrukmeter die verbonden is met een app.</a:t>
            </a:r>
          </a:p>
          <a:p>
            <a:endParaRPr lang="nl-NL" dirty="0"/>
          </a:p>
        </p:txBody>
      </p:sp>
      <p:sp>
        <p:nvSpPr>
          <p:cNvPr id="4" name="Tijdelijke aanduiding voor dianummer 3">
            <a:extLst>
              <a:ext uri="{FF2B5EF4-FFF2-40B4-BE49-F238E27FC236}">
                <a16:creationId xmlns:a16="http://schemas.microsoft.com/office/drawing/2014/main" id="{39493080-0396-433B-FEB9-508604EF8225}"/>
              </a:ext>
            </a:extLst>
          </p:cNvPr>
          <p:cNvSpPr>
            <a:spLocks noGrp="1"/>
          </p:cNvSpPr>
          <p:nvPr>
            <p:ph type="sldNum" sz="quarter" idx="5"/>
          </p:nvPr>
        </p:nvSpPr>
        <p:spPr/>
        <p:txBody>
          <a:bodyPr/>
          <a:lstStyle/>
          <a:p>
            <a:fld id="{D985300E-F26F-4610-B37F-23FBDD69C691}" type="slidenum">
              <a:rPr lang="nl-NL" smtClean="0"/>
              <a:t>7</a:t>
            </a:fld>
            <a:endParaRPr lang="nl-NL"/>
          </a:p>
        </p:txBody>
      </p:sp>
    </p:spTree>
    <p:extLst>
      <p:ext uri="{BB962C8B-B14F-4D97-AF65-F5344CB8AC3E}">
        <p14:creationId xmlns:p14="http://schemas.microsoft.com/office/powerpoint/2010/main" val="250401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AE53-00E6-5650-58D1-9C3BEE3988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8CE999-2FE9-A596-D95E-5D7888543DE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1AC391-CDBD-FBEC-07B4-68D39106CBB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20931A7-0E4E-76E7-F1DC-F81775E3E9BD}"/>
              </a:ext>
            </a:extLst>
          </p:cNvPr>
          <p:cNvSpPr>
            <a:spLocks noGrp="1"/>
          </p:cNvSpPr>
          <p:nvPr>
            <p:ph type="sldNum" sz="quarter" idx="5"/>
          </p:nvPr>
        </p:nvSpPr>
        <p:spPr/>
        <p:txBody>
          <a:bodyPr/>
          <a:lstStyle/>
          <a:p>
            <a:fld id="{D985300E-F26F-4610-B37F-23FBDD69C691}" type="slidenum">
              <a:rPr lang="nl-NL" smtClean="0"/>
              <a:t>8</a:t>
            </a:fld>
            <a:endParaRPr lang="nl-NL"/>
          </a:p>
        </p:txBody>
      </p:sp>
    </p:spTree>
    <p:extLst>
      <p:ext uri="{BB962C8B-B14F-4D97-AF65-F5344CB8AC3E}">
        <p14:creationId xmlns:p14="http://schemas.microsoft.com/office/powerpoint/2010/main" val="96053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B6418-9F03-6FAC-099C-8FE6E91063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0392F1C-E026-0339-8E60-C3B8019CAE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07EF57B-E3E9-EAB0-8A33-89E5035202C8}"/>
              </a:ext>
            </a:extLst>
          </p:cNvPr>
          <p:cNvSpPr>
            <a:spLocks noGrp="1"/>
          </p:cNvSpPr>
          <p:nvPr>
            <p:ph type="body" idx="1"/>
          </p:nvPr>
        </p:nvSpPr>
        <p:spPr/>
        <p:txBody>
          <a:bodyPr/>
          <a:lstStyle/>
          <a:p>
            <a:r>
              <a:rPr lang="nl-NL" dirty="0"/>
              <a:t>COPD is een longziekte. De afkorting betekent </a:t>
            </a:r>
            <a:r>
              <a:rPr lang="nl-NL" i="1" dirty="0" err="1"/>
              <a:t>Chronic</a:t>
            </a:r>
            <a:r>
              <a:rPr lang="nl-NL" i="1" dirty="0"/>
              <a:t> </a:t>
            </a:r>
            <a:r>
              <a:rPr lang="nl-NL" i="1" dirty="0" err="1"/>
              <a:t>Obstructive</a:t>
            </a:r>
            <a:r>
              <a:rPr lang="nl-NL" i="1" dirty="0"/>
              <a:t> </a:t>
            </a:r>
            <a:r>
              <a:rPr lang="nl-NL" i="1" dirty="0" err="1"/>
              <a:t>Pulmonary</a:t>
            </a:r>
            <a:r>
              <a:rPr lang="nl-NL" i="1" dirty="0"/>
              <a:t> </a:t>
            </a:r>
            <a:r>
              <a:rPr lang="nl-NL" i="1" dirty="0" err="1"/>
              <a:t>Disease</a:t>
            </a:r>
            <a:r>
              <a:rPr lang="nl-NL" dirty="0"/>
              <a:t>, Engels voor ‘chronische obstructieve longziekte’. ‘Chronisch’ betekent dat het niet overgaat. Bij COPD zijn de longen blijvend beschadigd. Ademhalen kost meer moeite, en u kunt last hebben van hoesten of benauwdheid. Vaak komt het door jarenlang roken, maar er zijn ook andere oorzaken.</a:t>
            </a:r>
          </a:p>
        </p:txBody>
      </p:sp>
      <p:sp>
        <p:nvSpPr>
          <p:cNvPr id="4" name="Tijdelijke aanduiding voor dianummer 3">
            <a:extLst>
              <a:ext uri="{FF2B5EF4-FFF2-40B4-BE49-F238E27FC236}">
                <a16:creationId xmlns:a16="http://schemas.microsoft.com/office/drawing/2014/main" id="{86B6BE6C-A938-ADFD-AA83-194A08D9D44E}"/>
              </a:ext>
            </a:extLst>
          </p:cNvPr>
          <p:cNvSpPr>
            <a:spLocks noGrp="1"/>
          </p:cNvSpPr>
          <p:nvPr>
            <p:ph type="sldNum" sz="quarter" idx="5"/>
          </p:nvPr>
        </p:nvSpPr>
        <p:spPr/>
        <p:txBody>
          <a:bodyPr/>
          <a:lstStyle/>
          <a:p>
            <a:fld id="{D985300E-F26F-4610-B37F-23FBDD69C691}" type="slidenum">
              <a:rPr lang="nl-NL" smtClean="0"/>
              <a:t>9</a:t>
            </a:fld>
            <a:endParaRPr lang="nl-NL"/>
          </a:p>
        </p:txBody>
      </p:sp>
    </p:spTree>
    <p:extLst>
      <p:ext uri="{BB962C8B-B14F-4D97-AF65-F5344CB8AC3E}">
        <p14:creationId xmlns:p14="http://schemas.microsoft.com/office/powerpoint/2010/main" val="222949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Klik op de afbeelding om de video te starten. De video start op de website van DigiVitaler (URL-adres video: </a:t>
            </a:r>
            <a:r>
              <a:rPr lang="nl-NL" sz="2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https://digivitaler.nl/video-thuismonitoring/</a:t>
            </a:r>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10</a:t>
            </a:fld>
            <a:endParaRPr lang="nl-NL"/>
          </a:p>
        </p:txBody>
      </p:sp>
    </p:spTree>
    <p:extLst>
      <p:ext uri="{BB962C8B-B14F-4D97-AF65-F5344CB8AC3E}">
        <p14:creationId xmlns:p14="http://schemas.microsoft.com/office/powerpoint/2010/main" val="339998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5300E-F26F-4610-B37F-23FBDD69C691}" type="slidenum">
              <a:rPr lang="nl-NL" smtClean="0"/>
              <a:t>11</a:t>
            </a:fld>
            <a:endParaRPr lang="nl-NL"/>
          </a:p>
        </p:txBody>
      </p:sp>
    </p:spTree>
    <p:extLst>
      <p:ext uri="{BB962C8B-B14F-4D97-AF65-F5344CB8AC3E}">
        <p14:creationId xmlns:p14="http://schemas.microsoft.com/office/powerpoint/2010/main" val="295884308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Afbeelding met tekst, computer, computer&#10;&#10;Automatisch gegenereerde beschrijving">
            <a:extLst>
              <a:ext uri="{FF2B5EF4-FFF2-40B4-BE49-F238E27FC236}">
                <a16:creationId xmlns:a16="http://schemas.microsoft.com/office/drawing/2014/main" id="{99FB4FC8-9369-45C8-9C8E-887922E0D218}"/>
              </a:ext>
            </a:extLst>
          </p:cNvPr>
          <p:cNvPicPr>
            <a:picLocks noChangeAspect="1"/>
          </p:cNvPicPr>
          <p:nvPr userDrawn="1"/>
        </p:nvPicPr>
        <p:blipFill rotWithShape="1">
          <a:blip r:embed="rId2">
            <a:alphaModFix amt="2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8589" t="4681" r="18312" b="43721"/>
          <a:stretch/>
        </p:blipFill>
        <p:spPr>
          <a:xfrm>
            <a:off x="0" y="0"/>
            <a:ext cx="12192000" cy="6530109"/>
          </a:xfrm>
          <a:prstGeom prst="rect">
            <a:avLst/>
          </a:prstGeom>
        </p:spPr>
      </p:pic>
      <p:sp>
        <p:nvSpPr>
          <p:cNvPr id="2" name="Titel 1">
            <a:extLst>
              <a:ext uri="{FF2B5EF4-FFF2-40B4-BE49-F238E27FC236}">
                <a16:creationId xmlns:a16="http://schemas.microsoft.com/office/drawing/2014/main" id="{B52426F1-A5A8-427C-B0DC-EDAD9E189993}"/>
              </a:ext>
            </a:extLst>
          </p:cNvPr>
          <p:cNvSpPr>
            <a:spLocks noGrp="1"/>
          </p:cNvSpPr>
          <p:nvPr>
            <p:ph type="ctrTitle"/>
          </p:nvPr>
        </p:nvSpPr>
        <p:spPr>
          <a:xfrm>
            <a:off x="1524000" y="1122363"/>
            <a:ext cx="9144000" cy="2387600"/>
          </a:xfrm>
        </p:spPr>
        <p:txBody>
          <a:bodyPr anchor="ctr" anchorCtr="0"/>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48E1B741-08CA-4CF6-BB02-DF99CA9C9B92}"/>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9042376-887C-4CC1-9558-AB34E87A3BA8}"/>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DF6D69B1-2065-418B-9FD9-FF93F164AA7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ACDB2BAD-6605-46DB-93A3-D55E6F7B30B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pic>
        <p:nvPicPr>
          <p:cNvPr id="8" name="Afbeelding 7">
            <a:extLst>
              <a:ext uri="{FF2B5EF4-FFF2-40B4-BE49-F238E27FC236}">
                <a16:creationId xmlns:a16="http://schemas.microsoft.com/office/drawing/2014/main" id="{457579F6-A375-4702-B11E-0B84B933B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5142" y="161593"/>
            <a:ext cx="857058" cy="857058"/>
          </a:xfrm>
          <a:prstGeom prst="rect">
            <a:avLst/>
          </a:prstGeom>
        </p:spPr>
      </p:pic>
    </p:spTree>
    <p:extLst>
      <p:ext uri="{BB962C8B-B14F-4D97-AF65-F5344CB8AC3E}">
        <p14:creationId xmlns:p14="http://schemas.microsoft.com/office/powerpoint/2010/main" val="317891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8BAA7-E4F2-4EA2-9A6D-8E50A7234CD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33F5673-05AD-4C09-AAF9-1E3498FC5EA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824157-B283-4F6D-9982-AB476EA807B1}"/>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08FE1A9C-389B-404A-B6B3-B28BEA1AAA5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7791138-4081-46BD-BDDF-141DBA4133F1}"/>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99042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AE9B848-4673-4589-ADD0-1A8EE6291F6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AE30C47-8845-4C16-B4E3-FC3D27DB63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EC4787-1C86-48BF-989C-86F9AF46A699}"/>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500120BD-8B65-46A7-B66A-67A02085ED2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2D385359-0BE1-467E-A1F3-48BBB07BF740}"/>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5009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C6E8C-7BB0-4A8B-9EE0-5D1F576FFA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AA6329-60FE-4B25-8A22-BDC88D92B249}"/>
              </a:ext>
            </a:extLst>
          </p:cNvPr>
          <p:cNvSpPr>
            <a:spLocks noGrp="1"/>
          </p:cNvSpPr>
          <p:nvPr>
            <p:ph idx="1"/>
          </p:nvPr>
        </p:nvSpPr>
        <p:spPr/>
        <p:txBody>
          <a:bodyPr>
            <a:normAutofit/>
          </a:bodyPr>
          <a:lstStyle>
            <a:lvl1pPr>
              <a:lnSpc>
                <a:spcPct val="150000"/>
              </a:lnSpc>
              <a:defRPr sz="3600"/>
            </a:lvl1pPr>
            <a:lvl2pPr>
              <a:lnSpc>
                <a:spcPct val="150000"/>
              </a:lnSpc>
              <a:defRPr sz="3200"/>
            </a:lvl2pPr>
            <a:lvl3pPr>
              <a:lnSpc>
                <a:spcPct val="150000"/>
              </a:lnSpc>
              <a:defRPr sz="2800"/>
            </a:lvl3pPr>
            <a:lvl4pPr>
              <a:lnSpc>
                <a:spcPct val="150000"/>
              </a:lnSpc>
              <a:defRPr sz="2400"/>
            </a:lvl4pPr>
            <a:lvl5pPr>
              <a:lnSpc>
                <a:spcPct val="150000"/>
              </a:lnSpc>
              <a:defRPr sz="24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2581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23795-E773-4D96-B0AB-A736B3CD255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64C74A6-F460-460B-87E8-55123C9FD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551561-6CD0-4E96-A92F-1AE513D88AAE}"/>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8C728C79-8CBD-4731-98D1-4A2D476AF7F2}"/>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BF5C1C60-D65A-45E0-BFF8-810EB42580EC}"/>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27511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8190-91DB-436F-BACE-A0F925F8D4F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FD8DC2-DFBF-4EF2-8376-E789092DC1A5}"/>
              </a:ext>
            </a:extLst>
          </p:cNvPr>
          <p:cNvSpPr>
            <a:spLocks noGrp="1"/>
          </p:cNvSpPr>
          <p:nvPr>
            <p:ph sz="half" idx="1"/>
          </p:nvPr>
        </p:nvSpPr>
        <p:spPr>
          <a:xfrm>
            <a:off x="838200" y="1825625"/>
            <a:ext cx="5181600" cy="4351338"/>
          </a:xfrm>
        </p:spPr>
        <p:txBody>
          <a:bodyPr/>
          <a:lstStyle>
            <a:lvl1pPr>
              <a:buClr>
                <a:srgbClr val="F4951F"/>
              </a:buClr>
              <a:defRPr/>
            </a:lvl1pPr>
            <a:lvl2pPr>
              <a:buClr>
                <a:srgbClr val="F4951F"/>
              </a:buClr>
              <a:defRPr/>
            </a:lvl2pPr>
            <a:lvl3pPr>
              <a:buClr>
                <a:srgbClr val="F4951F"/>
              </a:buClr>
              <a:defRPr/>
            </a:lvl3pPr>
            <a:lvl4pPr>
              <a:buClr>
                <a:srgbClr val="F4951F"/>
              </a:buClr>
              <a:defRPr/>
            </a:lvl4pPr>
            <a:lvl5pPr>
              <a:buClr>
                <a:srgbClr val="F4951F"/>
              </a:buCl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2184BBDD-18C5-4AD1-A605-50ABB4BFEF1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D2DEBC9-2150-4485-B174-8B949C611934}"/>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6" name="Tijdelijke aanduiding voor voettekst 5">
            <a:extLst>
              <a:ext uri="{FF2B5EF4-FFF2-40B4-BE49-F238E27FC236}">
                <a16:creationId xmlns:a16="http://schemas.microsoft.com/office/drawing/2014/main" id="{FB618AC8-817C-4ABC-9F72-EC3480A855D9}"/>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3F33992F-1383-49F5-87AC-267741157047}"/>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3596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9B6A71-4402-4B59-A6EB-B17F60A6D1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510D921-62F7-4835-BE8A-3DD365495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572B530-4B62-411E-96FE-AA577EF1649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3B58995-DAFB-4BAA-8210-73A20B6E2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6D2C0D9-BAAB-49FF-A10B-B9DFB3E266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64ABE0-AE20-46AC-9B35-1DC192993B20}"/>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8" name="Tijdelijke aanduiding voor voettekst 7">
            <a:extLst>
              <a:ext uri="{FF2B5EF4-FFF2-40B4-BE49-F238E27FC236}">
                <a16:creationId xmlns:a16="http://schemas.microsoft.com/office/drawing/2014/main" id="{394BA60F-B0C0-4949-B659-64A78205131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79AA2474-83B9-46C6-84F9-CFE2BDCCA4F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93095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42041-01C5-4B32-9307-E8B6B136F9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612876-8C98-47DC-BFB3-7609B209D15C}"/>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4" name="Tijdelijke aanduiding voor voettekst 3">
            <a:extLst>
              <a:ext uri="{FF2B5EF4-FFF2-40B4-BE49-F238E27FC236}">
                <a16:creationId xmlns:a16="http://schemas.microsoft.com/office/drawing/2014/main" id="{12233BFE-C336-4E05-A2C5-CB852400614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D6FBA19A-D220-4EC3-8B5E-6347C019BC4E}"/>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128224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EAEAA5E-B86C-4064-B6D9-F90FC57503C0}"/>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3" name="Tijdelijke aanduiding voor voettekst 2">
            <a:extLst>
              <a:ext uri="{FF2B5EF4-FFF2-40B4-BE49-F238E27FC236}">
                <a16:creationId xmlns:a16="http://schemas.microsoft.com/office/drawing/2014/main" id="{8BFB1548-6BE4-4A6B-B1EC-4C8E060FAFBE}"/>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016D9DCD-61E9-4C81-B64F-688EFC19DF5D}"/>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400332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61455-B004-4CCC-B893-54353F307DC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4EB489-8FF0-4A51-9773-3EC752D80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5D8E74D-6846-4BE6-99C7-C92B2984A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CFCF67-757C-4983-BB13-B0C1DF6F41BD}"/>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6" name="Tijdelijke aanduiding voor voettekst 5">
            <a:extLst>
              <a:ext uri="{FF2B5EF4-FFF2-40B4-BE49-F238E27FC236}">
                <a16:creationId xmlns:a16="http://schemas.microsoft.com/office/drawing/2014/main" id="{980D9D0D-9E47-4FEF-800B-49055228590B}"/>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7D92A56-F729-4971-80BC-4B577803F921}"/>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76300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D302E-98A9-47BA-B3CA-C3542F7D21E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3D4C62-7AAB-450B-979A-61F0CE2F1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154B938-7EE6-49B7-B70F-7E9126CD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DFA71D-121C-46D0-A616-09308FB33D7C}"/>
              </a:ext>
            </a:extLst>
          </p:cNvPr>
          <p:cNvSpPr>
            <a:spLocks noGrp="1"/>
          </p:cNvSpPr>
          <p:nvPr>
            <p:ph type="dt" sz="half" idx="10"/>
          </p:nvPr>
        </p:nvSpPr>
        <p:spPr>
          <a:xfrm>
            <a:off x="838200" y="6356350"/>
            <a:ext cx="2743200" cy="365125"/>
          </a:xfrm>
          <a:prstGeom prst="rect">
            <a:avLst/>
          </a:prstGeom>
        </p:spPr>
        <p:txBody>
          <a:bodyPr/>
          <a:lstStyle/>
          <a:p>
            <a:fld id="{7F7C1B7D-BD86-452A-A45F-B6A7DDA21FD2}" type="datetimeFigureOut">
              <a:rPr lang="nl-NL" smtClean="0"/>
              <a:t>29-8-2025</a:t>
            </a:fld>
            <a:endParaRPr lang="nl-NL"/>
          </a:p>
        </p:txBody>
      </p:sp>
      <p:sp>
        <p:nvSpPr>
          <p:cNvPr id="6" name="Tijdelijke aanduiding voor voettekst 5">
            <a:extLst>
              <a:ext uri="{FF2B5EF4-FFF2-40B4-BE49-F238E27FC236}">
                <a16:creationId xmlns:a16="http://schemas.microsoft.com/office/drawing/2014/main" id="{97DCEC96-9ED7-4BF8-B834-29E747171340}"/>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2E4E5873-4ED9-47B8-9564-7BF2B480DB3A}"/>
              </a:ext>
            </a:extLst>
          </p:cNvPr>
          <p:cNvSpPr>
            <a:spLocks noGrp="1"/>
          </p:cNvSpPr>
          <p:nvPr>
            <p:ph type="sldNum" sz="quarter" idx="12"/>
          </p:nvPr>
        </p:nvSpPr>
        <p:spPr>
          <a:xfrm>
            <a:off x="8610600" y="6356350"/>
            <a:ext cx="2743200" cy="365125"/>
          </a:xfrm>
          <a:prstGeom prst="rect">
            <a:avLst/>
          </a:prstGeom>
        </p:spPr>
        <p:txBody>
          <a:bodyPr/>
          <a:lstStyle/>
          <a:p>
            <a:fld id="{A8ED1C9F-A30E-43E6-991C-67481C897E6E}" type="slidenum">
              <a:rPr lang="nl-NL" smtClean="0"/>
              <a:t>‹nr.›</a:t>
            </a:fld>
            <a:endParaRPr lang="nl-NL"/>
          </a:p>
        </p:txBody>
      </p:sp>
    </p:spTree>
    <p:extLst>
      <p:ext uri="{BB962C8B-B14F-4D97-AF65-F5344CB8AC3E}">
        <p14:creationId xmlns:p14="http://schemas.microsoft.com/office/powerpoint/2010/main" val="276838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0C00E4-A17A-4A50-9771-8C3CF3CD9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825A39-70DB-400A-B32E-5E5BAE9A6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Parallellogram 13">
            <a:extLst>
              <a:ext uri="{FF2B5EF4-FFF2-40B4-BE49-F238E27FC236}">
                <a16:creationId xmlns:a16="http://schemas.microsoft.com/office/drawing/2014/main" id="{23A23ADC-3749-4EC3-8D8E-BA9263538682}"/>
              </a:ext>
            </a:extLst>
          </p:cNvPr>
          <p:cNvSpPr/>
          <p:nvPr userDrawn="1"/>
        </p:nvSpPr>
        <p:spPr>
          <a:xfrm flipH="1">
            <a:off x="2" y="6522330"/>
            <a:ext cx="12191998" cy="335670"/>
          </a:xfrm>
          <a:prstGeom prst="rect">
            <a:avLst/>
          </a:prstGeom>
          <a:solidFill>
            <a:srgbClr val="692A7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C87E179D-389D-4EDE-B984-D003183B2E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16949" y="5258087"/>
            <a:ext cx="1130276" cy="1171719"/>
          </a:xfrm>
          <a:prstGeom prst="rect">
            <a:avLst/>
          </a:prstGeom>
        </p:spPr>
      </p:pic>
    </p:spTree>
    <p:extLst>
      <p:ext uri="{BB962C8B-B14F-4D97-AF65-F5344CB8AC3E}">
        <p14:creationId xmlns:p14="http://schemas.microsoft.com/office/powerpoint/2010/main" val="21774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jJ3pblUzL8?si=ab95u29qtPMuYOy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831D7F5E-3174-F5F8-1784-3161A17F17F9}"/>
              </a:ext>
            </a:extLst>
          </p:cNvPr>
          <p:cNvSpPr txBox="1">
            <a:spLocks/>
          </p:cNvSpPr>
          <p:nvPr/>
        </p:nvSpPr>
        <p:spPr>
          <a:xfrm>
            <a:off x="838200" y="127120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Clr>
                <a:srgbClr val="F4951F"/>
              </a:buClr>
              <a:buFont typeface="Arial" panose="020B0604020202020204" pitchFamily="34" charset="0"/>
              <a:buChar char="•"/>
              <a:defRPr sz="2800" b="0" kern="1200">
                <a:solidFill>
                  <a:srgbClr val="692A7C"/>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F4951F"/>
              </a:buClr>
              <a:buFont typeface="Arial" panose="020B0604020202020204" pitchFamily="34" charset="0"/>
              <a:buChar char="•"/>
              <a:defRPr sz="2400" b="0" kern="1200">
                <a:solidFill>
                  <a:srgbClr val="692A7C"/>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F4951F"/>
              </a:buClr>
              <a:buFont typeface="Arial" panose="020B0604020202020204" pitchFamily="34" charset="0"/>
              <a:buChar char="•"/>
              <a:defRPr sz="2000" b="0" kern="1200">
                <a:solidFill>
                  <a:srgbClr val="692A7C"/>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F4951F"/>
              </a:buClr>
              <a:buFont typeface="Arial" panose="020B0604020202020204" pitchFamily="34" charset="0"/>
              <a:buChar char="•"/>
              <a:defRPr sz="1800" b="0" kern="1200">
                <a:solidFill>
                  <a:srgbClr val="692A7C"/>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sz="4000" dirty="0"/>
          </a:p>
          <a:p>
            <a:pPr marL="0" indent="0" algn="ctr">
              <a:buNone/>
            </a:pPr>
            <a:r>
              <a:rPr lang="nl-NL" sz="4000" dirty="0"/>
              <a:t>Aanwijzing vooraf voor de docent:</a:t>
            </a:r>
          </a:p>
          <a:p>
            <a:pPr marL="0" indent="0" algn="ctr">
              <a:buNone/>
            </a:pPr>
            <a:endParaRPr lang="nl-NL" dirty="0"/>
          </a:p>
          <a:p>
            <a:pPr marL="0" indent="0" algn="ctr">
              <a:buNone/>
            </a:pPr>
            <a:r>
              <a:rPr lang="nl-NL" dirty="0"/>
              <a:t>In de notitievelden onder de dia’s staat aanvullende informatie.</a:t>
            </a:r>
          </a:p>
          <a:p>
            <a:pPr marL="0" indent="0" algn="ctr">
              <a:buNone/>
            </a:pPr>
            <a:endParaRPr lang="nl-NL" dirty="0"/>
          </a:p>
          <a:p>
            <a:pPr marL="0" indent="0" algn="ctr">
              <a:buNone/>
            </a:pPr>
            <a:endParaRPr lang="nl-NL" dirty="0"/>
          </a:p>
          <a:p>
            <a:pPr algn="ctr"/>
            <a:endParaRPr lang="nl-NL" dirty="0"/>
          </a:p>
          <a:p>
            <a:pPr algn="ctr"/>
            <a:endParaRPr lang="nl-NL" dirty="0"/>
          </a:p>
        </p:txBody>
      </p:sp>
    </p:spTree>
    <p:extLst>
      <p:ext uri="{BB962C8B-B14F-4D97-AF65-F5344CB8AC3E}">
        <p14:creationId xmlns:p14="http://schemas.microsoft.com/office/powerpoint/2010/main" val="17069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10</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86A162A3-9210-CC2E-0D66-A5F8951E1078}"/>
              </a:ext>
            </a:extLst>
          </p:cNvPr>
          <p:cNvSpPr/>
          <p:nvPr/>
        </p:nvSpPr>
        <p:spPr>
          <a:xfrm>
            <a:off x="10749926" y="4987659"/>
            <a:ext cx="1442074" cy="1454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hlinkClick r:id="rId3"/>
            <a:extLst>
              <a:ext uri="{FF2B5EF4-FFF2-40B4-BE49-F238E27FC236}">
                <a16:creationId xmlns:a16="http://schemas.microsoft.com/office/drawing/2014/main" id="{AD2A14CC-69F0-2186-CD07-E85399373BCC}"/>
              </a:ext>
            </a:extLst>
          </p:cNvPr>
          <p:cNvPicPr>
            <a:picLocks noChangeAspect="1"/>
          </p:cNvPicPr>
          <p:nvPr/>
        </p:nvPicPr>
        <p:blipFill>
          <a:blip r:embed="rId4"/>
          <a:stretch>
            <a:fillRect/>
          </a:stretch>
        </p:blipFill>
        <p:spPr>
          <a:xfrm>
            <a:off x="719183" y="177002"/>
            <a:ext cx="10754643" cy="612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2095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11</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a:extLst>
              <a:ext uri="{FF2B5EF4-FFF2-40B4-BE49-F238E27FC236}">
                <a16:creationId xmlns:a16="http://schemas.microsoft.com/office/drawing/2014/main" id="{9954B645-3F59-064A-1AFF-D28BD2719790}"/>
              </a:ext>
            </a:extLst>
          </p:cNvPr>
          <p:cNvGrpSpPr>
            <a:grpSpLocks noChangeAspect="1"/>
          </p:cNvGrpSpPr>
          <p:nvPr/>
        </p:nvGrpSpPr>
        <p:grpSpPr>
          <a:xfrm>
            <a:off x="2187825" y="2195224"/>
            <a:ext cx="7801974" cy="2808000"/>
            <a:chOff x="484949" y="6902492"/>
            <a:chExt cx="6462000" cy="2325730"/>
          </a:xfrm>
        </p:grpSpPr>
        <p:sp>
          <p:nvSpPr>
            <p:cNvPr id="17" name="Rechthoek: afgeronde hoeken 16">
              <a:extLst>
                <a:ext uri="{FF2B5EF4-FFF2-40B4-BE49-F238E27FC236}">
                  <a16:creationId xmlns:a16="http://schemas.microsoft.com/office/drawing/2014/main" id="{4F43A65B-EF5D-8A90-26AF-AA430ECE3A9A}"/>
                </a:ext>
              </a:extLst>
            </p:cNvPr>
            <p:cNvSpPr/>
            <p:nvPr/>
          </p:nvSpPr>
          <p:spPr>
            <a:xfrm>
              <a:off x="484949" y="6902492"/>
              <a:ext cx="6204609" cy="2325730"/>
            </a:xfrm>
            <a:prstGeom prst="roundRect">
              <a:avLst>
                <a:gd name="adj" fmla="val 3868"/>
              </a:avLst>
            </a:prstGeom>
            <a:solidFill>
              <a:srgbClr val="EA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Tekstvak 17">
              <a:extLst>
                <a:ext uri="{FF2B5EF4-FFF2-40B4-BE49-F238E27FC236}">
                  <a16:creationId xmlns:a16="http://schemas.microsoft.com/office/drawing/2014/main" id="{39490D0C-D3AB-D216-A647-72A66D863155}"/>
                </a:ext>
              </a:extLst>
            </p:cNvPr>
            <p:cNvSpPr txBox="1"/>
            <p:nvPr/>
          </p:nvSpPr>
          <p:spPr>
            <a:xfrm>
              <a:off x="484949" y="7077620"/>
              <a:ext cx="6462000" cy="338554"/>
            </a:xfrm>
            <a:prstGeom prst="rect">
              <a:avLst/>
            </a:prstGeom>
            <a:noFill/>
            <a:ln>
              <a:noFill/>
            </a:ln>
          </p:spPr>
          <p:txBody>
            <a:bodyPr wrap="square" lIns="0" rIns="36000" rtlCol="0">
              <a:spAutoFit/>
            </a:bodyPr>
            <a:lstStyle/>
            <a:p>
              <a:pPr marL="128905" marR="95250">
                <a:lnSpc>
                  <a:spcPct val="100000"/>
                </a:lnSpc>
                <a:spcBef>
                  <a:spcPts val="5"/>
                </a:spcBef>
              </a:pPr>
              <a:r>
                <a:rPr lang="nl-NL" sz="16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Ga zorgvuldig om met uw inloggegevens</a:t>
              </a:r>
              <a:endParaRPr lang="nl-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kstvak 18">
              <a:extLst>
                <a:ext uri="{FF2B5EF4-FFF2-40B4-BE49-F238E27FC236}">
                  <a16:creationId xmlns:a16="http://schemas.microsoft.com/office/drawing/2014/main" id="{DC7C73E6-9973-03C5-BFB6-62D2A19D9298}"/>
                </a:ext>
              </a:extLst>
            </p:cNvPr>
            <p:cNvSpPr txBox="1"/>
            <p:nvPr/>
          </p:nvSpPr>
          <p:spPr>
            <a:xfrm>
              <a:off x="498804" y="7426863"/>
              <a:ext cx="4728491" cy="1569660"/>
            </a:xfrm>
            <a:prstGeom prst="rect">
              <a:avLst/>
            </a:prstGeom>
            <a:noFill/>
            <a:ln>
              <a:noFill/>
            </a:ln>
          </p:spPr>
          <p:txBody>
            <a:bodyPr wrap="square" lIns="0" rIns="36000" rtlCol="0">
              <a:spAutoFit/>
            </a:bodyPr>
            <a:lstStyle/>
            <a:p>
              <a:pPr marL="414655" marR="95250" indent="-285750">
                <a:lnSpc>
                  <a:spcPct val="100000"/>
                </a:lnSpc>
                <a:spcBef>
                  <a:spcPts val="5"/>
                </a:spcBef>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Deel uw inloggegevens nooit met anderen.</a:t>
              </a:r>
            </a:p>
            <a:p>
              <a:pPr marL="414655" marR="95250" indent="-285750">
                <a:lnSpc>
                  <a:spcPct val="100000"/>
                </a:lnSpc>
                <a:spcBef>
                  <a:spcPts val="5"/>
                </a:spcBef>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Gebruik sterke wachtwoorden of de </a:t>
              </a:r>
              <a:r>
                <a:rPr lang="nl-NL" sz="1600" dirty="0" err="1">
                  <a:latin typeface="Open Sans" panose="020B0606030504020204" pitchFamily="34" charset="0"/>
                  <a:ea typeface="Open Sans" panose="020B0606030504020204" pitchFamily="34" charset="0"/>
                  <a:cs typeface="Open Sans" panose="020B0606030504020204" pitchFamily="34" charset="0"/>
                </a:rPr>
                <a:t>DigiD</a:t>
              </a:r>
              <a:r>
                <a:rPr lang="nl-NL" sz="1600" dirty="0">
                  <a:latin typeface="Open Sans" panose="020B0606030504020204" pitchFamily="34" charset="0"/>
                  <a:ea typeface="Open Sans" panose="020B0606030504020204" pitchFamily="34" charset="0"/>
                  <a:cs typeface="Open Sans" panose="020B0606030504020204" pitchFamily="34" charset="0"/>
                </a:rPr>
                <a:t>-app als dat nodig is.</a:t>
              </a:r>
            </a:p>
            <a:p>
              <a:pPr marL="128905" marR="95250">
                <a:lnSpc>
                  <a:spcPct val="100000"/>
                </a:lnSpc>
                <a:spcBef>
                  <a:spcPts val="5"/>
                </a:spcBef>
                <a:buClr>
                  <a:srgbClr val="F19520"/>
                </a:buClr>
              </a:pP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128905" marR="95250">
                <a:spcBef>
                  <a:spcPts val="5"/>
                </a:spcBef>
                <a:buClr>
                  <a:srgbClr val="F19520"/>
                </a:buClr>
              </a:pPr>
              <a:r>
                <a:rPr lang="nl-NL" sz="1600" b="1" dirty="0">
                  <a:latin typeface="Open Sans" panose="020B0606030504020204" pitchFamily="34" charset="0"/>
                  <a:ea typeface="Open Sans" panose="020B0606030504020204" pitchFamily="34" charset="0"/>
                  <a:cs typeface="Open Sans" panose="020B0606030504020204" pitchFamily="34" charset="0"/>
                </a:rPr>
                <a:t>Tip: </a:t>
              </a:r>
              <a:r>
                <a:rPr lang="nl-NL" sz="1600" dirty="0">
                  <a:latin typeface="Open Sans" panose="020B0606030504020204" pitchFamily="34" charset="0"/>
                  <a:ea typeface="Open Sans" panose="020B0606030504020204" pitchFamily="34" charset="0"/>
                  <a:cs typeface="Open Sans" panose="020B0606030504020204" pitchFamily="34" charset="0"/>
                </a:rPr>
                <a:t>noteer uw inloggegevens op een veilige plek, of gebruik een wachtwoord-manager.</a:t>
              </a:r>
            </a:p>
          </p:txBody>
        </p:sp>
      </p:grpSp>
      <p:pic>
        <p:nvPicPr>
          <p:cNvPr id="21" name="Afbeelding 20">
            <a:extLst>
              <a:ext uri="{FF2B5EF4-FFF2-40B4-BE49-F238E27FC236}">
                <a16:creationId xmlns:a16="http://schemas.microsoft.com/office/drawing/2014/main" id="{49FACF27-3A8C-8262-79C0-981F45502F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49926" y="552689"/>
            <a:ext cx="1260000" cy="1260000"/>
          </a:xfrm>
          <a:prstGeom prst="rect">
            <a:avLst/>
          </a:prstGeom>
        </p:spPr>
      </p:pic>
      <p:pic>
        <p:nvPicPr>
          <p:cNvPr id="4" name="Afbeelding 3" descr="Afbeelding met clipart, Graphics, symbool, tekenfilm&#10;&#10;Door AI gegenereerde inhoud is mogelijk onjuist.">
            <a:extLst>
              <a:ext uri="{FF2B5EF4-FFF2-40B4-BE49-F238E27FC236}">
                <a16:creationId xmlns:a16="http://schemas.microsoft.com/office/drawing/2014/main" id="{FDF018B9-D8DE-F751-7E76-CEFB7ACD2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080" y="2495644"/>
            <a:ext cx="1560429" cy="1561607"/>
          </a:xfrm>
          <a:prstGeom prst="rect">
            <a:avLst/>
          </a:prstGeom>
        </p:spPr>
      </p:pic>
      <p:sp>
        <p:nvSpPr>
          <p:cNvPr id="9" name="Titel 1">
            <a:extLst>
              <a:ext uri="{FF2B5EF4-FFF2-40B4-BE49-F238E27FC236}">
                <a16:creationId xmlns:a16="http://schemas.microsoft.com/office/drawing/2014/main" id="{95A0B2CF-DC05-FD52-EFF5-74459B459A63}"/>
              </a:ext>
            </a:extLst>
          </p:cNvPr>
          <p:cNvSpPr>
            <a:spLocks noGrp="1"/>
          </p:cNvSpPr>
          <p:nvPr>
            <p:ph type="title"/>
          </p:nvPr>
        </p:nvSpPr>
        <p:spPr>
          <a:xfrm>
            <a:off x="838200" y="114131"/>
            <a:ext cx="10515600" cy="1325563"/>
          </a:xfrm>
        </p:spPr>
        <p:txBody>
          <a:bodyPr>
            <a:normAutofit/>
          </a:bodyPr>
          <a:lstStyle/>
          <a:p>
            <a:r>
              <a:rPr lang="nl-NL" sz="3400" dirty="0"/>
              <a:t>Thuismonitoring</a:t>
            </a:r>
          </a:p>
        </p:txBody>
      </p:sp>
    </p:spTree>
    <p:extLst>
      <p:ext uri="{BB962C8B-B14F-4D97-AF65-F5344CB8AC3E}">
        <p14:creationId xmlns:p14="http://schemas.microsoft.com/office/powerpoint/2010/main" val="284849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6DE0D01-C08D-12EC-0719-1D4CD1CFC6D5}"/>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D2148778-39D5-E08B-D016-1AA83F14BED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Groep 6">
            <a:extLst>
              <a:ext uri="{FF2B5EF4-FFF2-40B4-BE49-F238E27FC236}">
                <a16:creationId xmlns:a16="http://schemas.microsoft.com/office/drawing/2014/main" id="{473F19D1-F6DB-8A3C-5443-095F1E132593}"/>
              </a:ext>
            </a:extLst>
          </p:cNvPr>
          <p:cNvGrpSpPr/>
          <p:nvPr/>
        </p:nvGrpSpPr>
        <p:grpSpPr>
          <a:xfrm>
            <a:off x="451413" y="0"/>
            <a:ext cx="11289173" cy="6858000"/>
            <a:chOff x="451413" y="0"/>
            <a:chExt cx="11289173" cy="6858000"/>
          </a:xfrm>
        </p:grpSpPr>
        <p:pic>
          <p:nvPicPr>
            <p:cNvPr id="10" name="Afbeelding 9">
              <a:extLst>
                <a:ext uri="{FF2B5EF4-FFF2-40B4-BE49-F238E27FC236}">
                  <a16:creationId xmlns:a16="http://schemas.microsoft.com/office/drawing/2014/main" id="{602B249C-254D-20E9-A043-FC83C5932AE4}"/>
                </a:ext>
              </a:extLst>
            </p:cNvPr>
            <p:cNvPicPr>
              <a:picLocks noChangeAspect="1"/>
            </p:cNvPicPr>
            <p:nvPr/>
          </p:nvPicPr>
          <p:blipFill>
            <a:blip r:embed="rId3"/>
            <a:stretch>
              <a:fillRect/>
            </a:stretch>
          </p:blipFill>
          <p:spPr>
            <a:xfrm>
              <a:off x="451413" y="0"/>
              <a:ext cx="11289173" cy="6858000"/>
            </a:xfrm>
            <a:prstGeom prst="rect">
              <a:avLst/>
            </a:prstGeom>
          </p:spPr>
        </p:pic>
        <p:pic>
          <p:nvPicPr>
            <p:cNvPr id="2" name="Picture 7" descr="icon-pijl-150x150-300-paars">
              <a:extLst>
                <a:ext uri="{FF2B5EF4-FFF2-40B4-BE49-F238E27FC236}">
                  <a16:creationId xmlns:a16="http://schemas.microsoft.com/office/drawing/2014/main" id="{547F64F2-33BE-EE83-45C9-19814ACE0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67382">
              <a:off x="1979028" y="5265023"/>
              <a:ext cx="793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icon-pijl-150x150-300-paars">
              <a:extLst>
                <a:ext uri="{FF2B5EF4-FFF2-40B4-BE49-F238E27FC236}">
                  <a16:creationId xmlns:a16="http://schemas.microsoft.com/office/drawing/2014/main" id="{6F230116-157B-BDC1-F778-9F93DD0E7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56331">
              <a:off x="2382682" y="2670105"/>
              <a:ext cx="793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ijl-150x150-300-paars">
              <a:extLst>
                <a:ext uri="{FF2B5EF4-FFF2-40B4-BE49-F238E27FC236}">
                  <a16:creationId xmlns:a16="http://schemas.microsoft.com/office/drawing/2014/main" id="{F64010CA-9BFB-B3F1-7A0F-D80991963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56331">
              <a:off x="3787234" y="4272364"/>
              <a:ext cx="793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F5DCCA20-C7F3-7FE5-2571-57D0ADD002FC}"/>
                </a:ext>
              </a:extLst>
            </p:cNvPr>
            <p:cNvSpPr/>
            <p:nvPr/>
          </p:nvSpPr>
          <p:spPr>
            <a:xfrm>
              <a:off x="5643154" y="2299063"/>
              <a:ext cx="1541417" cy="40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3483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1793B-6BEF-4A61-B859-BD05BCCBBCD8}"/>
              </a:ext>
            </a:extLst>
          </p:cNvPr>
          <p:cNvSpPr>
            <a:spLocks noGrp="1"/>
          </p:cNvSpPr>
          <p:nvPr>
            <p:ph type="ctrTitle"/>
          </p:nvPr>
        </p:nvSpPr>
        <p:spPr/>
        <p:txBody>
          <a:bodyPr/>
          <a:lstStyle/>
          <a:p>
            <a:r>
              <a:rPr lang="nl-NL" sz="6000" b="1" dirty="0">
                <a:solidFill>
                  <a:srgbClr val="692A7C"/>
                </a:solidFill>
                <a:latin typeface="Roboto" panose="02000000000000000000" pitchFamily="2" charset="0"/>
                <a:ea typeface="Roboto" panose="02000000000000000000" pitchFamily="2" charset="0"/>
              </a:rPr>
              <a:t>DIGI</a:t>
            </a:r>
            <a:r>
              <a:rPr lang="nl-NL" sz="6000" b="1" dirty="0">
                <a:solidFill>
                  <a:srgbClr val="F4951F"/>
                </a:solidFill>
                <a:latin typeface="Roboto" panose="02000000000000000000" pitchFamily="2" charset="0"/>
                <a:ea typeface="Roboto" panose="02000000000000000000" pitchFamily="2" charset="0"/>
              </a:rPr>
              <a:t>VITALER</a:t>
            </a:r>
            <a:endParaRPr lang="nl-NL" dirty="0"/>
          </a:p>
        </p:txBody>
      </p:sp>
      <p:sp>
        <p:nvSpPr>
          <p:cNvPr id="3" name="Ondertitel 2">
            <a:extLst>
              <a:ext uri="{FF2B5EF4-FFF2-40B4-BE49-F238E27FC236}">
                <a16:creationId xmlns:a16="http://schemas.microsoft.com/office/drawing/2014/main" id="{F3A23855-5925-4E26-B9BB-61632F5DF264}"/>
              </a:ext>
            </a:extLst>
          </p:cNvPr>
          <p:cNvSpPr>
            <a:spLocks noGrp="1"/>
          </p:cNvSpPr>
          <p:nvPr>
            <p:ph type="subTitle" idx="1"/>
          </p:nvPr>
        </p:nvSpPr>
        <p:spPr/>
        <p:txBody>
          <a:bodyPr>
            <a:normAutofit/>
          </a:bodyPr>
          <a:lstStyle/>
          <a:p>
            <a:r>
              <a:rPr lang="nl-NL" sz="4800" dirty="0">
                <a:solidFill>
                  <a:srgbClr val="682A7B"/>
                </a:solidFill>
                <a:latin typeface="Roboto" panose="02000000000000000000" pitchFamily="2" charset="0"/>
                <a:ea typeface="Roboto" panose="02000000000000000000" pitchFamily="2" charset="0"/>
                <a:cs typeface="Open Sans" panose="020B0606030504020204" pitchFamily="34" charset="0"/>
              </a:rPr>
              <a:t>Thuismonitoring</a:t>
            </a:r>
          </a:p>
        </p:txBody>
      </p:sp>
    </p:spTree>
    <p:extLst>
      <p:ext uri="{BB962C8B-B14F-4D97-AF65-F5344CB8AC3E}">
        <p14:creationId xmlns:p14="http://schemas.microsoft.com/office/powerpoint/2010/main" val="260384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a:xfrm>
            <a:off x="838200" y="139351"/>
            <a:ext cx="10515600" cy="1325563"/>
          </a:xfrm>
        </p:spPr>
        <p:txBody>
          <a:bodyPr>
            <a:normAutofit/>
          </a:bodyPr>
          <a:lstStyle/>
          <a:p>
            <a:r>
              <a:rPr lang="nl-NL" sz="3400" dirty="0"/>
              <a:t>Thuismonitoring: iets voor u?</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3</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288954"/>
            <a:ext cx="10407977" cy="4780891"/>
          </a:xfrm>
        </p:spPr>
        <p:txBody>
          <a:bodyPr>
            <a:normAutofit fontScale="92500" lnSpcReduction="10000"/>
          </a:bodyPr>
          <a:lstStyle/>
          <a:p>
            <a:r>
              <a:rPr lang="nl-NL" sz="2600" dirty="0"/>
              <a:t>Heeft u een chronische ziekte?</a:t>
            </a:r>
          </a:p>
          <a:p>
            <a:r>
              <a:rPr lang="nl-NL" sz="2600" dirty="0"/>
              <a:t>Dan moet u misschien regelmatig uw waarden controleren, zoals uw bloeddruk, hartslag of bloedsuiker</a:t>
            </a:r>
          </a:p>
          <a:p>
            <a:r>
              <a:rPr lang="nl-NL" sz="2600" dirty="0"/>
              <a:t>Dat kan thuis, met speciale </a:t>
            </a:r>
            <a:r>
              <a:rPr lang="nl-NL" sz="2600" dirty="0" err="1"/>
              <a:t>meet-apparatuur</a:t>
            </a:r>
            <a:r>
              <a:rPr lang="nl-NL" sz="2600" dirty="0"/>
              <a:t>. De gegevens gaan automatisch of via een app naar uw zorgverlener</a:t>
            </a:r>
          </a:p>
          <a:p>
            <a:r>
              <a:rPr lang="nl-NL" sz="2600" dirty="0"/>
              <a:t>Dit heet thuis-monitoring (ook: </a:t>
            </a:r>
            <a:r>
              <a:rPr lang="nl-NL" sz="2600" dirty="0" err="1"/>
              <a:t>tele</a:t>
            </a:r>
            <a:r>
              <a:rPr lang="nl-NL" sz="2600" dirty="0"/>
              <a:t>-monitoring of thuis-meten)</a:t>
            </a:r>
          </a:p>
          <a:p>
            <a:r>
              <a:rPr lang="nl-NL" sz="2600" dirty="0"/>
              <a:t>Zo hoeft u minder vaak naar het ziekenhuis of de huisarts</a:t>
            </a:r>
            <a:br>
              <a:rPr lang="nl-NL" sz="2600" dirty="0"/>
            </a:br>
            <a:r>
              <a:rPr lang="nl-NL" sz="2600" dirty="0"/>
              <a:t>en heeft u meer inzicht in uw gezondheid</a:t>
            </a:r>
          </a:p>
          <a:p>
            <a:endParaRPr lang="nl-NL" sz="2400" dirty="0"/>
          </a:p>
          <a:p>
            <a:endParaRPr lang="nl-NL" sz="2400" dirty="0"/>
          </a:p>
          <a:p>
            <a:pPr marL="0" indent="0">
              <a:buNone/>
            </a:pPr>
            <a:endParaRPr lang="nl-NL" dirty="0"/>
          </a:p>
        </p:txBody>
      </p:sp>
      <p:pic>
        <p:nvPicPr>
          <p:cNvPr id="12" name="Afbeelding 11">
            <a:extLst>
              <a:ext uri="{FF2B5EF4-FFF2-40B4-BE49-F238E27FC236}">
                <a16:creationId xmlns:a16="http://schemas.microsoft.com/office/drawing/2014/main" id="{FCF0ED06-9832-3E98-9298-069BF07247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49926" y="552689"/>
            <a:ext cx="1260000" cy="1260000"/>
          </a:xfrm>
          <a:prstGeom prst="rect">
            <a:avLst/>
          </a:prstGeom>
        </p:spPr>
      </p:pic>
    </p:spTree>
    <p:extLst>
      <p:ext uri="{BB962C8B-B14F-4D97-AF65-F5344CB8AC3E}">
        <p14:creationId xmlns:p14="http://schemas.microsoft.com/office/powerpoint/2010/main" val="128689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a:xfrm>
            <a:off x="838200" y="510560"/>
            <a:ext cx="10515600" cy="569213"/>
          </a:xfrm>
        </p:spPr>
        <p:txBody>
          <a:bodyPr anchor="t">
            <a:normAutofit/>
          </a:bodyPr>
          <a:lstStyle/>
          <a:p>
            <a:r>
              <a:rPr lang="nl-NL" sz="3200" dirty="0"/>
              <a:t>Wat is thuismonitoring?</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4</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051879"/>
            <a:ext cx="10407977" cy="5676294"/>
          </a:xfrm>
        </p:spPr>
        <p:txBody>
          <a:bodyPr>
            <a:noAutofit/>
          </a:bodyPr>
          <a:lstStyle/>
          <a:p>
            <a:r>
              <a:rPr lang="nl-NL" sz="1900" dirty="0">
                <a:effectLst/>
                <a:latin typeface="Open Sans" panose="020B0606030504020204" pitchFamily="34" charset="0"/>
                <a:ea typeface="Open Sans" panose="020B0606030504020204" pitchFamily="34" charset="0"/>
                <a:cs typeface="Open Sans" panose="020B0606030504020204" pitchFamily="34" charset="0"/>
              </a:rPr>
              <a:t>Thuis-monitoring betekent dat u thuis uw gezondheid meet met speciale apparaten.</a:t>
            </a:r>
            <a:br>
              <a:rPr lang="nl-NL" sz="1900" dirty="0">
                <a:effectLst/>
                <a:latin typeface="Open Sans" panose="020B0606030504020204" pitchFamily="34" charset="0"/>
                <a:ea typeface="Open Sans" panose="020B0606030504020204" pitchFamily="34" charset="0"/>
                <a:cs typeface="Open Sans" panose="020B0606030504020204" pitchFamily="34" charset="0"/>
              </a:rPr>
            </a:br>
            <a:r>
              <a:rPr lang="nl-NL" sz="1900" dirty="0">
                <a:effectLst/>
                <a:latin typeface="Open Sans" panose="020B0606030504020204" pitchFamily="34" charset="0"/>
                <a:ea typeface="Open Sans" panose="020B0606030504020204" pitchFamily="34" charset="0"/>
                <a:cs typeface="Open Sans" panose="020B0606030504020204" pitchFamily="34" charset="0"/>
              </a:rPr>
              <a:t>Denk aan een </a:t>
            </a:r>
            <a:r>
              <a:rPr lang="nl-NL" sz="1900" dirty="0" err="1">
                <a:effectLst/>
                <a:latin typeface="Open Sans" panose="020B0606030504020204" pitchFamily="34" charset="0"/>
                <a:ea typeface="Open Sans" panose="020B0606030504020204" pitchFamily="34" charset="0"/>
                <a:cs typeface="Open Sans" panose="020B0606030504020204" pitchFamily="34" charset="0"/>
              </a:rPr>
              <a:t>bloeddruk-meter</a:t>
            </a:r>
            <a:r>
              <a:rPr lang="nl-NL" sz="1900" dirty="0">
                <a:effectLst/>
                <a:latin typeface="Open Sans" panose="020B0606030504020204" pitchFamily="34" charset="0"/>
                <a:ea typeface="Open Sans" panose="020B0606030504020204" pitchFamily="34" charset="0"/>
                <a:cs typeface="Open Sans" panose="020B0606030504020204" pitchFamily="34" charset="0"/>
              </a:rPr>
              <a:t>, weegschaal of saturatie-meter (meet zuurstof in het bloed)</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Soms vult u ook korte vragenlijsten in over hoe u zich voelt</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De gegevens worden veilig doorgestuurd naar uw zorgverlener, die ze bekijkt en vergelijkt met eerder gemeten waarden</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Thuis-monitoring is altijd onderdeel van een behandeling. Uw zorgverlener maakt samen met u afspraken over:</a:t>
            </a:r>
          </a:p>
          <a:p>
            <a:pPr lvl="1"/>
            <a:r>
              <a:rPr lang="nl-NL" sz="1700" dirty="0">
                <a:effectLst/>
                <a:latin typeface="Open Sans" panose="020B0606030504020204" pitchFamily="34" charset="0"/>
                <a:ea typeface="Open Sans" panose="020B0606030504020204" pitchFamily="34" charset="0"/>
                <a:cs typeface="Open Sans" panose="020B0606030504020204" pitchFamily="34" charset="0"/>
              </a:rPr>
              <a:t>Welke waarden u meet</a:t>
            </a:r>
          </a:p>
          <a:p>
            <a:pPr lvl="1"/>
            <a:r>
              <a:rPr lang="nl-NL" sz="1700" dirty="0">
                <a:effectLst/>
                <a:latin typeface="Open Sans" panose="020B0606030504020204" pitchFamily="34" charset="0"/>
                <a:ea typeface="Open Sans" panose="020B0606030504020204" pitchFamily="34" charset="0"/>
                <a:cs typeface="Open Sans" panose="020B0606030504020204" pitchFamily="34" charset="0"/>
              </a:rPr>
              <a:t>Hoe vaak u meet</a:t>
            </a:r>
          </a:p>
          <a:p>
            <a:pPr lvl="1"/>
            <a:r>
              <a:rPr lang="nl-NL" sz="1700" dirty="0">
                <a:effectLst/>
                <a:latin typeface="Open Sans" panose="020B0606030504020204" pitchFamily="34" charset="0"/>
                <a:ea typeface="Open Sans" panose="020B0606030504020204" pitchFamily="34" charset="0"/>
                <a:cs typeface="Open Sans" panose="020B0606030504020204" pitchFamily="34" charset="0"/>
              </a:rPr>
              <a:t>Wat er gebeurt als de waarden afwijken</a:t>
            </a:r>
            <a:endParaRPr lang="nl-NL" sz="1700" dirty="0"/>
          </a:p>
        </p:txBody>
      </p:sp>
    </p:spTree>
    <p:extLst>
      <p:ext uri="{BB962C8B-B14F-4D97-AF65-F5344CB8AC3E}">
        <p14:creationId xmlns:p14="http://schemas.microsoft.com/office/powerpoint/2010/main" val="177456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030356-4C1C-E10A-ADBB-0A38E1ADCB63}"/>
              </a:ext>
            </a:extLst>
          </p:cNvPr>
          <p:cNvPicPr>
            <a:picLocks noChangeAspect="1"/>
          </p:cNvPicPr>
          <p:nvPr/>
        </p:nvPicPr>
        <p:blipFill>
          <a:blip r:embed="rId3"/>
          <a:stretch>
            <a:fillRect/>
          </a:stretch>
        </p:blipFill>
        <p:spPr>
          <a:xfrm>
            <a:off x="10807200" y="483108"/>
            <a:ext cx="1269685" cy="1267200"/>
          </a:xfrm>
          <a:prstGeom prst="rect">
            <a:avLst/>
          </a:prstGeom>
        </p:spPr>
      </p:pic>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5</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306608"/>
            <a:ext cx="9985514" cy="4978147"/>
          </a:xfrm>
        </p:spPr>
        <p:txBody>
          <a:bodyPr>
            <a:normAutofit fontScale="85000" lnSpcReduction="20000"/>
          </a:bodyPr>
          <a:lstStyle/>
          <a:p>
            <a:pPr marL="0" indent="0">
              <a:buNone/>
            </a:pPr>
            <a:r>
              <a:rPr lang="nl-NL" sz="2400" dirty="0"/>
              <a:t>Thuis-monitoring is vooral bedoeld voor mensen die:</a:t>
            </a:r>
          </a:p>
          <a:p>
            <a:r>
              <a:rPr lang="nl-NL" sz="2400" dirty="0"/>
              <a:t>Een chronische aandoening hebben, zoals </a:t>
            </a:r>
            <a:r>
              <a:rPr lang="nl-NL" sz="2400" dirty="0" err="1"/>
              <a:t>hart-falen</a:t>
            </a:r>
            <a:r>
              <a:rPr lang="nl-NL" sz="2400" dirty="0"/>
              <a:t>, COPD, hoge bloeddruk of diabetes (suikerziekte)</a:t>
            </a:r>
          </a:p>
          <a:p>
            <a:r>
              <a:rPr lang="nl-NL" sz="2400" dirty="0"/>
              <a:t>Na een operatie tijdelijk extra in de gaten gehouden moeten worden</a:t>
            </a:r>
          </a:p>
          <a:p>
            <a:r>
              <a:rPr lang="nl-NL" sz="2400" dirty="0"/>
              <a:t>Zwanger zijn en tijdens hun zwangerschap gevolgd worden</a:t>
            </a:r>
          </a:p>
          <a:p>
            <a:r>
              <a:rPr lang="nl-NL" sz="2400" dirty="0"/>
              <a:t>Moeite hebben om vaak naar de zorgverlener te gaan, bijvoorbeeld door grote afstand of slecht vervoer, of door lichamelijke klachten</a:t>
            </a:r>
          </a:p>
          <a:p>
            <a:r>
              <a:rPr lang="nl-NL" sz="2400" dirty="0"/>
              <a:t>Ook mantelzorgers en naasten kunnen meekijken, als u dat wilt.</a:t>
            </a:r>
          </a:p>
          <a:p>
            <a:pPr marL="0" indent="0">
              <a:buNone/>
            </a:pPr>
            <a:r>
              <a:rPr lang="nl-NL" sz="2400" b="1" dirty="0"/>
              <a:t>Tip: </a:t>
            </a:r>
            <a:r>
              <a:rPr lang="nl-NL" sz="2400" dirty="0"/>
              <a:t>Vraag uw arts of thuismonitoring voor u mogelijk is. Samen kunt u bekijken of dit bij uw situatie past.</a:t>
            </a:r>
          </a:p>
          <a:p>
            <a:pPr marL="0" indent="0">
              <a:buNone/>
            </a:pPr>
            <a:endParaRPr lang="nl-NL" sz="2400" dirty="0"/>
          </a:p>
          <a:p>
            <a:endParaRPr lang="nl-NL" sz="2400" dirty="0"/>
          </a:p>
        </p:txBody>
      </p:sp>
      <p:sp>
        <p:nvSpPr>
          <p:cNvPr id="4" name="Titel 1">
            <a:extLst>
              <a:ext uri="{FF2B5EF4-FFF2-40B4-BE49-F238E27FC236}">
                <a16:creationId xmlns:a16="http://schemas.microsoft.com/office/drawing/2014/main" id="{C0D4E20E-417A-C84E-20E4-95F38CFE40D8}"/>
              </a:ext>
            </a:extLst>
          </p:cNvPr>
          <p:cNvSpPr txBox="1">
            <a:spLocks/>
          </p:cNvSpPr>
          <p:nvPr/>
        </p:nvSpPr>
        <p:spPr>
          <a:xfrm>
            <a:off x="838200" y="510560"/>
            <a:ext cx="10515600" cy="5692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692A7C"/>
                </a:solidFill>
                <a:latin typeface="Roboto" panose="02000000000000000000" pitchFamily="2" charset="0"/>
                <a:ea typeface="Roboto" panose="02000000000000000000" pitchFamily="2" charset="0"/>
                <a:cs typeface="+mj-cs"/>
              </a:defRPr>
            </a:lvl1pPr>
          </a:lstStyle>
          <a:p>
            <a:r>
              <a:rPr lang="nl-NL" sz="3200" dirty="0"/>
              <a:t>Voor wie is het?</a:t>
            </a:r>
          </a:p>
        </p:txBody>
      </p:sp>
    </p:spTree>
    <p:extLst>
      <p:ext uri="{BB962C8B-B14F-4D97-AF65-F5344CB8AC3E}">
        <p14:creationId xmlns:p14="http://schemas.microsoft.com/office/powerpoint/2010/main" val="316973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C1423-F349-4695-BF05-B1B484D66B3A}"/>
              </a:ext>
            </a:extLst>
          </p:cNvPr>
          <p:cNvSpPr>
            <a:spLocks noGrp="1"/>
          </p:cNvSpPr>
          <p:nvPr>
            <p:ph type="title"/>
          </p:nvPr>
        </p:nvSpPr>
        <p:spPr>
          <a:xfrm>
            <a:off x="838199" y="115686"/>
            <a:ext cx="10969487" cy="1325563"/>
          </a:xfrm>
        </p:spPr>
        <p:txBody>
          <a:bodyPr>
            <a:normAutofit/>
          </a:bodyPr>
          <a:lstStyle/>
          <a:p>
            <a:r>
              <a:rPr lang="nl-NL" sz="34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Hoe werkt het?</a:t>
            </a:r>
          </a:p>
        </p:txBody>
      </p:sp>
      <p:sp>
        <p:nvSpPr>
          <p:cNvPr id="6" name="Tijdelijke aanduiding voor dianummer 4">
            <a:extLst>
              <a:ext uri="{FF2B5EF4-FFF2-40B4-BE49-F238E27FC236}">
                <a16:creationId xmlns:a16="http://schemas.microsoft.com/office/drawing/2014/main" id="{54DA30D5-F14F-4FE4-8C62-B392749D44F2}"/>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6</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5D06097D-E57B-8747-6720-2B3BDA30A819}"/>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81D1F1FB-3189-44A8-BCAA-47A3325879B9}"/>
              </a:ext>
            </a:extLst>
          </p:cNvPr>
          <p:cNvSpPr>
            <a:spLocks noGrp="1"/>
          </p:cNvSpPr>
          <p:nvPr>
            <p:ph idx="1"/>
          </p:nvPr>
        </p:nvSpPr>
        <p:spPr>
          <a:xfrm>
            <a:off x="838199" y="1469573"/>
            <a:ext cx="10407977" cy="4351338"/>
          </a:xfrm>
        </p:spPr>
        <p:txBody>
          <a:bodyPr>
            <a:normAutofit fontScale="92500"/>
          </a:bodyPr>
          <a:lstStyle/>
          <a:p>
            <a:pPr marL="342900" indent="-342900">
              <a:buClr>
                <a:srgbClr val="F3991F"/>
              </a:buClr>
              <a:buFont typeface="+mj-lt"/>
              <a:buAutoNum type="arabicPeriod"/>
            </a:pPr>
            <a:r>
              <a:rPr lang="nl-NL" sz="2400" dirty="0">
                <a:latin typeface="Open Sans" panose="020B0606030504020204" pitchFamily="34" charset="0"/>
                <a:ea typeface="Open Sans" panose="020B0606030504020204" pitchFamily="34" charset="0"/>
                <a:cs typeface="Open Sans" panose="020B0606030504020204" pitchFamily="34" charset="0"/>
              </a:rPr>
              <a:t>U krijgt </a:t>
            </a:r>
            <a:r>
              <a:rPr lang="nl-NL" sz="2400" dirty="0" err="1">
                <a:latin typeface="Open Sans" panose="020B0606030504020204" pitchFamily="34" charset="0"/>
                <a:ea typeface="Open Sans" panose="020B0606030504020204" pitchFamily="34" charset="0"/>
                <a:cs typeface="Open Sans" panose="020B0606030504020204" pitchFamily="34" charset="0"/>
              </a:rPr>
              <a:t>meet-apparatuur</a:t>
            </a:r>
            <a:r>
              <a:rPr lang="nl-NL" sz="2400" dirty="0">
                <a:latin typeface="Open Sans" panose="020B0606030504020204" pitchFamily="34" charset="0"/>
                <a:ea typeface="Open Sans" panose="020B0606030504020204" pitchFamily="34" charset="0"/>
                <a:cs typeface="Open Sans" panose="020B0606030504020204" pitchFamily="34" charset="0"/>
              </a:rPr>
              <a:t> van het ziekenhuis of de huisarts,</a:t>
            </a:r>
            <a:br>
              <a:rPr lang="nl-NL" sz="2400" dirty="0">
                <a:latin typeface="Open Sans" panose="020B0606030504020204" pitchFamily="34" charset="0"/>
                <a:ea typeface="Open Sans" panose="020B0606030504020204" pitchFamily="34" charset="0"/>
                <a:cs typeface="Open Sans" panose="020B0606030504020204" pitchFamily="34" charset="0"/>
              </a:rPr>
            </a:br>
            <a:r>
              <a:rPr lang="nl-NL" sz="2400" dirty="0">
                <a:latin typeface="Open Sans" panose="020B0606030504020204" pitchFamily="34" charset="0"/>
                <a:ea typeface="Open Sans" panose="020B0606030504020204" pitchFamily="34" charset="0"/>
                <a:cs typeface="Open Sans" panose="020B0606030504020204" pitchFamily="34" charset="0"/>
              </a:rPr>
              <a:t>of u gebruikt uw eigen apparaat</a:t>
            </a:r>
          </a:p>
          <a:p>
            <a:pPr marL="342900" indent="-342900">
              <a:buClr>
                <a:srgbClr val="F3991F"/>
              </a:buClr>
              <a:buFont typeface="+mj-lt"/>
              <a:buAutoNum type="arabicPeriod"/>
            </a:pPr>
            <a:r>
              <a:rPr lang="nl-NL" sz="2400" dirty="0">
                <a:latin typeface="Open Sans" panose="020B0606030504020204" pitchFamily="34" charset="0"/>
                <a:ea typeface="Open Sans" panose="020B0606030504020204" pitchFamily="34" charset="0"/>
                <a:cs typeface="Open Sans" panose="020B0606030504020204" pitchFamily="34" charset="0"/>
              </a:rPr>
              <a:t>U meet thuis op vaste momenten uw waarden. De gegevens worden verstuurd via een app, een speciaal apparaat of soms per telefoon</a:t>
            </a:r>
          </a:p>
          <a:p>
            <a:pPr marL="342900" indent="-342900">
              <a:buClr>
                <a:srgbClr val="F3991F"/>
              </a:buClr>
              <a:buFont typeface="+mj-lt"/>
              <a:buAutoNum type="arabicPeriod"/>
            </a:pPr>
            <a:r>
              <a:rPr lang="nl-NL" sz="2400" dirty="0">
                <a:latin typeface="Open Sans" panose="020B0606030504020204" pitchFamily="34" charset="0"/>
                <a:ea typeface="Open Sans" panose="020B0606030504020204" pitchFamily="34" charset="0"/>
                <a:cs typeface="Open Sans" panose="020B0606030504020204" pitchFamily="34" charset="0"/>
              </a:rPr>
              <a:t>Uw zorgverlener bekijkt de resultaten en neemt contact op als dat nodig is</a:t>
            </a:r>
          </a:p>
          <a:p>
            <a:pPr marL="0" indent="0">
              <a:buNone/>
            </a:pPr>
            <a:r>
              <a:rPr lang="nl-NL" sz="2400" dirty="0">
                <a:latin typeface="Open Sans" panose="020B0606030504020204" pitchFamily="34" charset="0"/>
                <a:ea typeface="Open Sans" panose="020B0606030504020204" pitchFamily="34" charset="0"/>
                <a:cs typeface="Open Sans" panose="020B0606030504020204" pitchFamily="34" charset="0"/>
              </a:rPr>
              <a:t>Soms krijgt u direct feedback via de app. Bijvoorbeeld: ‘Uw bloeddruk is goed, u hoeft niets te doen’ of ‘Uw waarde is te hoog, neem contact op’.</a:t>
            </a:r>
          </a:p>
        </p:txBody>
      </p:sp>
      <p:pic>
        <p:nvPicPr>
          <p:cNvPr id="4" name="Afbeelding 3">
            <a:extLst>
              <a:ext uri="{FF2B5EF4-FFF2-40B4-BE49-F238E27FC236}">
                <a16:creationId xmlns:a16="http://schemas.microsoft.com/office/drawing/2014/main" id="{652BEFBA-4C48-8D27-88B2-C473842207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44745" y="483108"/>
            <a:ext cx="1267200" cy="1267200"/>
          </a:xfrm>
          <a:prstGeom prst="rect">
            <a:avLst/>
          </a:prstGeom>
        </p:spPr>
      </p:pic>
    </p:spTree>
    <p:extLst>
      <p:ext uri="{BB962C8B-B14F-4D97-AF65-F5344CB8AC3E}">
        <p14:creationId xmlns:p14="http://schemas.microsoft.com/office/powerpoint/2010/main" val="101878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205A7-166A-DD09-FE13-8895FA5C12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400D61-9666-00C4-90BF-212E2E868557}"/>
              </a:ext>
            </a:extLst>
          </p:cNvPr>
          <p:cNvSpPr>
            <a:spLocks noGrp="1"/>
          </p:cNvSpPr>
          <p:nvPr>
            <p:ph type="title"/>
          </p:nvPr>
        </p:nvSpPr>
        <p:spPr>
          <a:xfrm>
            <a:off x="839760" y="117248"/>
            <a:ext cx="10969487" cy="1325563"/>
          </a:xfrm>
        </p:spPr>
        <p:txBody>
          <a:bodyPr>
            <a:normAutofit/>
          </a:bodyPr>
          <a:lstStyle/>
          <a:p>
            <a:r>
              <a:rPr lang="nl-NL" sz="34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Hoe logt u in?</a:t>
            </a:r>
          </a:p>
        </p:txBody>
      </p:sp>
      <p:sp>
        <p:nvSpPr>
          <p:cNvPr id="6" name="Tijdelijke aanduiding voor dianummer 4">
            <a:extLst>
              <a:ext uri="{FF2B5EF4-FFF2-40B4-BE49-F238E27FC236}">
                <a16:creationId xmlns:a16="http://schemas.microsoft.com/office/drawing/2014/main" id="{F3D548EC-A068-404E-23DB-1BFE4A8CFFAA}"/>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7</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2E530B8C-1BD3-CDD1-372E-7B18BF4CEC16}"/>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55E38DAE-C1E6-7AFB-BA44-50931AE610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8902" y="483108"/>
            <a:ext cx="1266280" cy="1267200"/>
          </a:xfrm>
          <a:prstGeom prst="rect">
            <a:avLst/>
          </a:prstGeom>
        </p:spPr>
      </p:pic>
      <p:sp>
        <p:nvSpPr>
          <p:cNvPr id="11" name="Tijdelijke aanduiding voor inhoud 2">
            <a:extLst>
              <a:ext uri="{FF2B5EF4-FFF2-40B4-BE49-F238E27FC236}">
                <a16:creationId xmlns:a16="http://schemas.microsoft.com/office/drawing/2014/main" id="{34ACC610-C79B-1084-4044-1C26076FA1CF}"/>
              </a:ext>
            </a:extLst>
          </p:cNvPr>
          <p:cNvSpPr>
            <a:spLocks noGrp="1"/>
          </p:cNvSpPr>
          <p:nvPr>
            <p:ph idx="1"/>
          </p:nvPr>
        </p:nvSpPr>
        <p:spPr>
          <a:xfrm>
            <a:off x="838199" y="1228652"/>
            <a:ext cx="10407977" cy="5029499"/>
          </a:xfrm>
        </p:spPr>
        <p:txBody>
          <a:bodyPr>
            <a:noAutofit/>
          </a:bodyPr>
          <a:lstStyle/>
          <a:p>
            <a:pPr marL="0" indent="0">
              <a:buNone/>
            </a:pPr>
            <a:r>
              <a:rPr lang="nl-NL" sz="1900" dirty="0">
                <a:effectLst/>
                <a:latin typeface="Open Sans" panose="020B0606030504020204" pitchFamily="34" charset="0"/>
                <a:ea typeface="Open Sans" panose="020B0606030504020204" pitchFamily="34" charset="0"/>
                <a:cs typeface="Open Sans" panose="020B0606030504020204" pitchFamily="34" charset="0"/>
              </a:rPr>
              <a:t>Of en hoe u moet inloggen, hangt af van de toepassing:</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Dagelijks meten </a:t>
            </a:r>
            <a:r>
              <a:rPr lang="nl-NL" sz="1850" dirty="0">
                <a:effectLst/>
                <a:latin typeface="Open Sans" panose="020B0606030504020204" pitchFamily="34" charset="0"/>
                <a:ea typeface="Open Sans" panose="020B0606030504020204" pitchFamily="34" charset="0"/>
                <a:cs typeface="Open Sans" panose="020B0606030504020204" pitchFamily="34" charset="0"/>
              </a:rPr>
              <a:t>gaat</a:t>
            </a:r>
            <a:r>
              <a:rPr lang="nl-NL" sz="1900" dirty="0">
                <a:effectLst/>
                <a:latin typeface="Open Sans" panose="020B0606030504020204" pitchFamily="34" charset="0"/>
                <a:ea typeface="Open Sans" panose="020B0606030504020204" pitchFamily="34" charset="0"/>
                <a:cs typeface="Open Sans" panose="020B0606030504020204" pitchFamily="34" charset="0"/>
              </a:rPr>
              <a:t> meestal zonder te hoeven inloggen. De gegevens worden dan</a:t>
            </a:r>
            <a:br>
              <a:rPr lang="nl-NL" sz="1900" dirty="0">
                <a:effectLst/>
                <a:latin typeface="Open Sans" panose="020B0606030504020204" pitchFamily="34" charset="0"/>
                <a:ea typeface="Open Sans" panose="020B0606030504020204" pitchFamily="34" charset="0"/>
                <a:cs typeface="Open Sans" panose="020B0606030504020204" pitchFamily="34" charset="0"/>
              </a:rPr>
            </a:br>
            <a:r>
              <a:rPr lang="nl-NL" sz="1900" dirty="0">
                <a:effectLst/>
                <a:latin typeface="Open Sans" panose="020B0606030504020204" pitchFamily="34" charset="0"/>
                <a:ea typeface="Open Sans" panose="020B0606030504020204" pitchFamily="34" charset="0"/>
                <a:cs typeface="Open Sans" panose="020B0606030504020204" pitchFamily="34" charset="0"/>
              </a:rPr>
              <a:t>automatisch verstuurd naar uw zorgverlener. Soms moet u eerst inloggen in een app of website om de </a:t>
            </a:r>
            <a:r>
              <a:rPr lang="nl-NL" sz="1900" dirty="0" err="1">
                <a:effectLst/>
                <a:latin typeface="Open Sans" panose="020B0606030504020204" pitchFamily="34" charset="0"/>
                <a:ea typeface="Open Sans" panose="020B0606030504020204" pitchFamily="34" charset="0"/>
                <a:cs typeface="Open Sans" panose="020B0606030504020204" pitchFamily="34" charset="0"/>
              </a:rPr>
              <a:t>meet-gegevens</a:t>
            </a:r>
            <a:r>
              <a:rPr lang="nl-NL" sz="1900" dirty="0">
                <a:effectLst/>
                <a:latin typeface="Open Sans" panose="020B0606030504020204" pitchFamily="34" charset="0"/>
                <a:ea typeface="Open Sans" panose="020B0606030504020204" pitchFamily="34" charset="0"/>
                <a:cs typeface="Open Sans" panose="020B0606030504020204" pitchFamily="34" charset="0"/>
              </a:rPr>
              <a:t> veilig te versturen</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Wilt u uw resultaten bekijken of berichten sturen? Dan moet u vaak inloggen op een beveiligde website of app</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Soms logt u met </a:t>
            </a:r>
            <a:r>
              <a:rPr lang="nl-NL" sz="1900" dirty="0" err="1">
                <a:effectLst/>
                <a:latin typeface="Open Sans" panose="020B0606030504020204" pitchFamily="34" charset="0"/>
                <a:ea typeface="Open Sans" panose="020B0606030504020204" pitchFamily="34" charset="0"/>
                <a:cs typeface="Open Sans" panose="020B0606030504020204" pitchFamily="34" charset="0"/>
              </a:rPr>
              <a:t>DigiD</a:t>
            </a:r>
            <a:r>
              <a:rPr lang="nl-NL" sz="1900" dirty="0">
                <a:effectLst/>
                <a:latin typeface="Open Sans" panose="020B0606030504020204" pitchFamily="34" charset="0"/>
                <a:ea typeface="Open Sans" panose="020B0606030504020204" pitchFamily="34" charset="0"/>
                <a:cs typeface="Open Sans" panose="020B0606030504020204" pitchFamily="34" charset="0"/>
              </a:rPr>
              <a:t> in, bijvoorbeeld bij het patiënten-portaal van het ziekenhuis of de huisarts. U gebruikt hierbij de </a:t>
            </a:r>
            <a:r>
              <a:rPr lang="nl-NL" sz="1900" dirty="0" err="1">
                <a:effectLst/>
                <a:latin typeface="Open Sans" panose="020B0606030504020204" pitchFamily="34" charset="0"/>
                <a:ea typeface="Open Sans" panose="020B0606030504020204" pitchFamily="34" charset="0"/>
                <a:cs typeface="Open Sans" panose="020B0606030504020204" pitchFamily="34" charset="0"/>
              </a:rPr>
              <a:t>DigiD</a:t>
            </a:r>
            <a:r>
              <a:rPr lang="nl-NL" sz="1900" dirty="0">
                <a:effectLst/>
                <a:latin typeface="Open Sans" panose="020B0606030504020204" pitchFamily="34" charset="0"/>
                <a:ea typeface="Open Sans" panose="020B0606030504020204" pitchFamily="34" charset="0"/>
                <a:cs typeface="Open Sans" panose="020B0606030504020204" pitchFamily="34" charset="0"/>
              </a:rPr>
              <a:t>-app of sms-code voor extra veiligheid</a:t>
            </a:r>
          </a:p>
          <a:p>
            <a:r>
              <a:rPr lang="nl-NL" sz="1900" dirty="0">
                <a:effectLst/>
                <a:latin typeface="Open Sans" panose="020B0606030504020204" pitchFamily="34" charset="0"/>
                <a:ea typeface="Open Sans" panose="020B0606030504020204" pitchFamily="34" charset="0"/>
                <a:cs typeface="Open Sans" panose="020B0606030504020204" pitchFamily="34" charset="0"/>
              </a:rPr>
              <a:t>In andere gevallen krijgt u een aparte gebruikersnaam en wachtwoord van uw zorgaanbieder</a:t>
            </a:r>
          </a:p>
        </p:txBody>
      </p:sp>
    </p:spTree>
    <p:extLst>
      <p:ext uri="{BB962C8B-B14F-4D97-AF65-F5344CB8AC3E}">
        <p14:creationId xmlns:p14="http://schemas.microsoft.com/office/powerpoint/2010/main" val="255443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58E0E-EAEA-0723-707E-31CC242D76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C97E1D-48CD-2122-A53E-BB9A748ECAF4}"/>
              </a:ext>
            </a:extLst>
          </p:cNvPr>
          <p:cNvSpPr>
            <a:spLocks noGrp="1"/>
          </p:cNvSpPr>
          <p:nvPr>
            <p:ph type="title"/>
          </p:nvPr>
        </p:nvSpPr>
        <p:spPr>
          <a:xfrm>
            <a:off x="838199" y="355879"/>
            <a:ext cx="10969487" cy="843130"/>
          </a:xfrm>
        </p:spPr>
        <p:txBody>
          <a:bodyPr>
            <a:normAutofit/>
          </a:bodyPr>
          <a:lstStyle/>
          <a:p>
            <a:r>
              <a:rPr lang="nl-NL" sz="34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Is het veilig?</a:t>
            </a:r>
          </a:p>
        </p:txBody>
      </p:sp>
      <p:sp>
        <p:nvSpPr>
          <p:cNvPr id="6" name="Tijdelijke aanduiding voor dianummer 4">
            <a:extLst>
              <a:ext uri="{FF2B5EF4-FFF2-40B4-BE49-F238E27FC236}">
                <a16:creationId xmlns:a16="http://schemas.microsoft.com/office/drawing/2014/main" id="{2ACBC750-CF7C-C6CF-E828-D9F4200B5894}"/>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8</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4429EA16-2546-00EC-294A-31D2755EC253}"/>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B91B9814-C0B9-A03D-9F3E-7D6103F67E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08902" y="483568"/>
            <a:ext cx="1266280" cy="1266280"/>
          </a:xfrm>
          <a:prstGeom prst="rect">
            <a:avLst/>
          </a:prstGeom>
        </p:spPr>
      </p:pic>
      <p:sp>
        <p:nvSpPr>
          <p:cNvPr id="11" name="Tijdelijke aanduiding voor inhoud 2">
            <a:extLst>
              <a:ext uri="{FF2B5EF4-FFF2-40B4-BE49-F238E27FC236}">
                <a16:creationId xmlns:a16="http://schemas.microsoft.com/office/drawing/2014/main" id="{1A566CEA-270F-8DAD-D1C4-BF15D44530A3}"/>
              </a:ext>
            </a:extLst>
          </p:cNvPr>
          <p:cNvSpPr>
            <a:spLocks noGrp="1"/>
          </p:cNvSpPr>
          <p:nvPr>
            <p:ph idx="1"/>
          </p:nvPr>
        </p:nvSpPr>
        <p:spPr>
          <a:xfrm>
            <a:off x="838199" y="1717929"/>
            <a:ext cx="10407977" cy="3610432"/>
          </a:xfrm>
        </p:spPr>
        <p:txBody>
          <a:bodyPr>
            <a:noAutofit/>
          </a:bodyPr>
          <a:lstStyle/>
          <a:p>
            <a:r>
              <a:rPr lang="nl-NL" sz="2400" dirty="0">
                <a:effectLst/>
                <a:latin typeface="Open Sans" panose="020B0606030504020204" pitchFamily="34" charset="0"/>
                <a:ea typeface="Open Sans" panose="020B0606030504020204" pitchFamily="34" charset="0"/>
                <a:cs typeface="Open Sans" panose="020B0606030504020204" pitchFamily="34" charset="0"/>
              </a:rPr>
              <a:t>Uw gegevens worden beveiligd verstuurd</a:t>
            </a:r>
          </a:p>
          <a:p>
            <a:r>
              <a:rPr lang="nl-NL" sz="2400" dirty="0">
                <a:effectLst/>
                <a:latin typeface="Open Sans" panose="020B0606030504020204" pitchFamily="34" charset="0"/>
                <a:ea typeface="Open Sans" panose="020B0606030504020204" pitchFamily="34" charset="0"/>
                <a:cs typeface="Open Sans" panose="020B0606030504020204" pitchFamily="34" charset="0"/>
              </a:rPr>
              <a:t>Alleen u en uw zorgverlener kunnen de gegevens inzien</a:t>
            </a:r>
          </a:p>
          <a:p>
            <a:r>
              <a:rPr lang="nl-NL" sz="2400" dirty="0">
                <a:effectLst/>
                <a:latin typeface="Open Sans" panose="020B0606030504020204" pitchFamily="34" charset="0"/>
                <a:ea typeface="Open Sans" panose="020B0606030504020204" pitchFamily="34" charset="0"/>
                <a:cs typeface="Open Sans" panose="020B0606030504020204" pitchFamily="34" charset="0"/>
              </a:rPr>
              <a:t>De apparatuur wordt vooraf getest en goedgekeurd</a:t>
            </a:r>
          </a:p>
          <a:p>
            <a:r>
              <a:rPr lang="nl-NL" sz="2400" dirty="0">
                <a:effectLst/>
                <a:latin typeface="Open Sans" panose="020B0606030504020204" pitchFamily="34" charset="0"/>
                <a:ea typeface="Open Sans" panose="020B0606030504020204" pitchFamily="34" charset="0"/>
                <a:cs typeface="Open Sans" panose="020B0606030504020204" pitchFamily="34" charset="0"/>
              </a:rPr>
              <a:t>Bespreek altijd met uw zorgverlener welke gegevens worden opgeslagen en hoe lang</a:t>
            </a:r>
          </a:p>
        </p:txBody>
      </p:sp>
    </p:spTree>
    <p:extLst>
      <p:ext uri="{BB962C8B-B14F-4D97-AF65-F5344CB8AC3E}">
        <p14:creationId xmlns:p14="http://schemas.microsoft.com/office/powerpoint/2010/main" val="264815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8E730-985A-3305-9F56-42E3F3E7DE66}"/>
            </a:ext>
          </a:extLst>
        </p:cNvPr>
        <p:cNvGrpSpPr/>
        <p:nvPr/>
      </p:nvGrpSpPr>
      <p:grpSpPr>
        <a:xfrm>
          <a:off x="0" y="0"/>
          <a:ext cx="0" cy="0"/>
          <a:chOff x="0" y="0"/>
          <a:chExt cx="0" cy="0"/>
        </a:xfrm>
      </p:grpSpPr>
      <p:sp>
        <p:nvSpPr>
          <p:cNvPr id="6" name="Tijdelijke aanduiding voor dianummer 4">
            <a:extLst>
              <a:ext uri="{FF2B5EF4-FFF2-40B4-BE49-F238E27FC236}">
                <a16:creationId xmlns:a16="http://schemas.microsoft.com/office/drawing/2014/main" id="{5B08B157-0637-8A89-25BB-44059C2A170A}"/>
              </a:ext>
            </a:extLst>
          </p:cNvPr>
          <p:cNvSpPr txBox="1">
            <a:spLocks/>
          </p:cNvSpPr>
          <p:nvPr/>
        </p:nvSpPr>
        <p:spPr bwMode="auto">
          <a:xfrm>
            <a:off x="11719560" y="6546056"/>
            <a:ext cx="472440" cy="311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nl-NL"/>
            </a:defPPr>
            <a:lvl1pPr marL="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defRPr sz="18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panose="020B0604020202020204" pitchFamily="34" charset="0"/>
              </a:defRPr>
            </a:lvl9pPr>
          </a:lstStyle>
          <a:p>
            <a:pPr algn="r" fontAlgn="base">
              <a:spcBef>
                <a:spcPct val="0"/>
              </a:spcBef>
              <a:spcAft>
                <a:spcPct val="0"/>
              </a:spcAft>
              <a:defRPr/>
            </a:pPr>
            <a:fld id="{129D8383-B367-476B-800A-012F250F2DA4}" type="slidenum">
              <a:rPr lang="en-US" altLang="nl-NL" sz="1200" smtClean="0">
                <a:solidFill>
                  <a:prstClr val="white"/>
                </a:solidFill>
                <a:latin typeface="Roboto" panose="02000000000000000000" pitchFamily="2" charset="0"/>
                <a:ea typeface="Roboto" panose="02000000000000000000" pitchFamily="2" charset="0"/>
                <a:cs typeface="Open Sans" panose="020B0606030504020204" pitchFamily="34" charset="0"/>
              </a:rPr>
              <a:pPr algn="r" fontAlgn="base">
                <a:spcBef>
                  <a:spcPct val="0"/>
                </a:spcBef>
                <a:spcAft>
                  <a:spcPct val="0"/>
                </a:spcAft>
                <a:defRPr/>
              </a:pPr>
              <a:t>9</a:t>
            </a:fld>
            <a:endParaRPr lang="en-US" altLang="nl-NL" sz="1200" dirty="0">
              <a:solidFill>
                <a:prstClr val="white"/>
              </a:solidFill>
              <a:latin typeface="Roboto" panose="02000000000000000000" pitchFamily="2" charset="0"/>
              <a:ea typeface="Roboto" panose="02000000000000000000" pitchFamily="2" charset="0"/>
              <a:cs typeface="Open Sans" panose="020B0606030504020204" pitchFamily="34" charset="0"/>
            </a:endParaRPr>
          </a:p>
        </p:txBody>
      </p:sp>
      <p:sp>
        <p:nvSpPr>
          <p:cNvPr id="8" name="Rechthoek 7">
            <a:extLst>
              <a:ext uri="{FF2B5EF4-FFF2-40B4-BE49-F238E27FC236}">
                <a16:creationId xmlns:a16="http://schemas.microsoft.com/office/drawing/2014/main" id="{E368E237-F399-0EEA-B851-00CE9B498847}"/>
              </a:ext>
            </a:extLst>
          </p:cNvPr>
          <p:cNvSpPr/>
          <p:nvPr/>
        </p:nvSpPr>
        <p:spPr>
          <a:xfrm>
            <a:off x="10068889" y="1824623"/>
            <a:ext cx="68103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a:extLst>
              <a:ext uri="{FF2B5EF4-FFF2-40B4-BE49-F238E27FC236}">
                <a16:creationId xmlns:a16="http://schemas.microsoft.com/office/drawing/2014/main" id="{E814F700-BC61-9064-6BB7-6307E6A514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49926" y="552689"/>
            <a:ext cx="1260000" cy="1260000"/>
          </a:xfrm>
          <a:prstGeom prst="rect">
            <a:avLst/>
          </a:prstGeom>
        </p:spPr>
      </p:pic>
      <p:sp>
        <p:nvSpPr>
          <p:cNvPr id="22" name="Titel 1">
            <a:extLst>
              <a:ext uri="{FF2B5EF4-FFF2-40B4-BE49-F238E27FC236}">
                <a16:creationId xmlns:a16="http://schemas.microsoft.com/office/drawing/2014/main" id="{D046B927-5D22-D00D-4316-BF0B5243FA14}"/>
              </a:ext>
            </a:extLst>
          </p:cNvPr>
          <p:cNvSpPr>
            <a:spLocks noGrp="1"/>
          </p:cNvSpPr>
          <p:nvPr>
            <p:ph type="title"/>
          </p:nvPr>
        </p:nvSpPr>
        <p:spPr>
          <a:xfrm>
            <a:off x="838200" y="114131"/>
            <a:ext cx="10515600" cy="1325563"/>
          </a:xfrm>
        </p:spPr>
        <p:txBody>
          <a:bodyPr>
            <a:normAutofit/>
          </a:bodyPr>
          <a:lstStyle/>
          <a:p>
            <a:r>
              <a:rPr lang="nl-NL" sz="3400" dirty="0"/>
              <a:t>Thuismonitoring</a:t>
            </a:r>
          </a:p>
        </p:txBody>
      </p:sp>
      <p:grpSp>
        <p:nvGrpSpPr>
          <p:cNvPr id="5" name="Groep 4">
            <a:extLst>
              <a:ext uri="{FF2B5EF4-FFF2-40B4-BE49-F238E27FC236}">
                <a16:creationId xmlns:a16="http://schemas.microsoft.com/office/drawing/2014/main" id="{B2B69889-4C49-B043-06CE-219391E00AAD}"/>
              </a:ext>
            </a:extLst>
          </p:cNvPr>
          <p:cNvGrpSpPr/>
          <p:nvPr/>
        </p:nvGrpSpPr>
        <p:grpSpPr>
          <a:xfrm>
            <a:off x="2701747" y="1821624"/>
            <a:ext cx="6808577" cy="3744000"/>
            <a:chOff x="2701747" y="1821624"/>
            <a:chExt cx="6808577" cy="3744000"/>
          </a:xfrm>
        </p:grpSpPr>
        <p:grpSp>
          <p:nvGrpSpPr>
            <p:cNvPr id="9" name="Groep 8">
              <a:extLst>
                <a:ext uri="{FF2B5EF4-FFF2-40B4-BE49-F238E27FC236}">
                  <a16:creationId xmlns:a16="http://schemas.microsoft.com/office/drawing/2014/main" id="{398D3C04-4A71-A3BA-8BD7-6F3A6D966BD2}"/>
                </a:ext>
              </a:extLst>
            </p:cNvPr>
            <p:cNvGrpSpPr/>
            <p:nvPr/>
          </p:nvGrpSpPr>
          <p:grpSpPr>
            <a:xfrm>
              <a:off x="2701747" y="1821624"/>
              <a:ext cx="6808577" cy="3744000"/>
              <a:chOff x="651557" y="1116581"/>
              <a:chExt cx="6462000" cy="3453429"/>
            </a:xfrm>
          </p:grpSpPr>
          <p:sp>
            <p:nvSpPr>
              <p:cNvPr id="11" name="Rechthoek: afgeronde hoeken 10">
                <a:extLst>
                  <a:ext uri="{FF2B5EF4-FFF2-40B4-BE49-F238E27FC236}">
                    <a16:creationId xmlns:a16="http://schemas.microsoft.com/office/drawing/2014/main" id="{73B0E148-5FEA-666C-FA41-505FA3460F7D}"/>
                  </a:ext>
                </a:extLst>
              </p:cNvPr>
              <p:cNvSpPr/>
              <p:nvPr/>
            </p:nvSpPr>
            <p:spPr>
              <a:xfrm>
                <a:off x="651557" y="1116581"/>
                <a:ext cx="6462000" cy="3453429"/>
              </a:xfrm>
              <a:prstGeom prst="roundRect">
                <a:avLst>
                  <a:gd name="adj" fmla="val 3868"/>
                </a:avLst>
              </a:prstGeom>
              <a:solidFill>
                <a:srgbClr val="EA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9D076A4E-EF78-D3D4-39D8-A98EE3638802}"/>
                  </a:ext>
                </a:extLst>
              </p:cNvPr>
              <p:cNvSpPr txBox="1"/>
              <p:nvPr/>
            </p:nvSpPr>
            <p:spPr>
              <a:xfrm>
                <a:off x="651557" y="1181891"/>
                <a:ext cx="3551637" cy="338554"/>
              </a:xfrm>
              <a:prstGeom prst="rect">
                <a:avLst/>
              </a:prstGeom>
              <a:noFill/>
              <a:ln>
                <a:noFill/>
              </a:ln>
            </p:spPr>
            <p:txBody>
              <a:bodyPr wrap="square" lIns="0" rIns="36000" rtlCol="0">
                <a:spAutoFit/>
              </a:bodyPr>
              <a:lstStyle/>
              <a:p>
                <a:pPr marL="128905" marR="95250">
                  <a:lnSpc>
                    <a:spcPct val="100000"/>
                  </a:lnSpc>
                  <a:spcBef>
                    <a:spcPts val="5"/>
                  </a:spcBef>
                </a:pPr>
                <a:r>
                  <a:rPr lang="nl-NL" sz="1600" b="1" dirty="0">
                    <a:solidFill>
                      <a:srgbClr val="682A7B"/>
                    </a:solidFill>
                    <a:latin typeface="Open Sans" panose="020B0606030504020204" pitchFamily="34" charset="0"/>
                    <a:ea typeface="Open Sans" panose="020B0606030504020204" pitchFamily="34" charset="0"/>
                    <a:cs typeface="Open Sans" panose="020B0606030504020204" pitchFamily="34" charset="0"/>
                  </a:rPr>
                  <a:t>In de praktijk</a:t>
                </a:r>
                <a:endParaRPr lang="nl-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kstvak 12">
                <a:extLst>
                  <a:ext uri="{FF2B5EF4-FFF2-40B4-BE49-F238E27FC236}">
                    <a16:creationId xmlns:a16="http://schemas.microsoft.com/office/drawing/2014/main" id="{F0812B4D-2E66-77E3-FAFF-9E3096F63210}"/>
                  </a:ext>
                </a:extLst>
              </p:cNvPr>
              <p:cNvSpPr txBox="1"/>
              <p:nvPr/>
            </p:nvSpPr>
            <p:spPr>
              <a:xfrm>
                <a:off x="810491" y="1490596"/>
                <a:ext cx="6155066" cy="2810512"/>
              </a:xfrm>
              <a:prstGeom prst="rect">
                <a:avLst/>
              </a:prstGeom>
              <a:noFill/>
              <a:ln>
                <a:noFill/>
              </a:ln>
            </p:spPr>
            <p:txBody>
              <a:bodyPr wrap="square" lIns="0" rIns="36000" rtlCol="0">
                <a:spAutoFit/>
              </a:bodyPr>
              <a:lstStyle/>
              <a:p>
                <a:pPr marL="285750" indent="-285750">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Meneer Jansen (67) meet elke ochtend zijn bloeddruk thuis. Zijn huisarts ziet de waarden in het dossier. Als de bloeddruk te hoog is, belt de assistente hem.</a:t>
                </a:r>
                <a:br>
                  <a:rPr lang="nl-NL" sz="1600" dirty="0">
                    <a:latin typeface="Open Sans" panose="020B0606030504020204" pitchFamily="34" charset="0"/>
                    <a:ea typeface="Open Sans" panose="020B0606030504020204" pitchFamily="34" charset="0"/>
                    <a:cs typeface="Open Sans" panose="020B0606030504020204" pitchFamily="34" charset="0"/>
                  </a:rPr>
                </a:b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Mevrouw De Vries (58) heeft COPD. Ze vult wekelijks een korte vragenlijst in over haar ademhaling en stuurt </a:t>
                </a:r>
                <a:br>
                  <a:rPr lang="nl-NL" sz="1600" dirty="0">
                    <a:latin typeface="Open Sans" panose="020B0606030504020204" pitchFamily="34" charset="0"/>
                    <a:ea typeface="Open Sans" panose="020B0606030504020204" pitchFamily="34" charset="0"/>
                    <a:cs typeface="Open Sans" panose="020B0606030504020204" pitchFamily="34" charset="0"/>
                  </a:rPr>
                </a:br>
                <a:r>
                  <a:rPr lang="nl-NL" sz="1600" dirty="0">
                    <a:latin typeface="Open Sans" panose="020B0606030504020204" pitchFamily="34" charset="0"/>
                    <a:ea typeface="Open Sans" panose="020B0606030504020204" pitchFamily="34" charset="0"/>
                    <a:cs typeface="Open Sans" panose="020B0606030504020204" pitchFamily="34" charset="0"/>
                  </a:rPr>
                  <a:t>die via een app naar het ziekenhuis.</a:t>
                </a:r>
                <a:br>
                  <a:rPr lang="nl-NL" sz="1600" dirty="0">
                    <a:latin typeface="Open Sans" panose="020B0606030504020204" pitchFamily="34" charset="0"/>
                    <a:ea typeface="Open Sans" panose="020B0606030504020204" pitchFamily="34" charset="0"/>
                    <a:cs typeface="Open Sans" panose="020B0606030504020204" pitchFamily="34" charset="0"/>
                  </a:rPr>
                </a:br>
                <a:endParaRPr lang="nl-NL"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Clr>
                    <a:srgbClr val="F19520"/>
                  </a:buClr>
                  <a:buFont typeface="Wingdings" panose="05000000000000000000" pitchFamily="2" charset="2"/>
                  <a:buChar char="ü"/>
                </a:pPr>
                <a:r>
                  <a:rPr lang="nl-NL" sz="1600" dirty="0">
                    <a:latin typeface="Open Sans" panose="020B0606030504020204" pitchFamily="34" charset="0"/>
                    <a:ea typeface="Open Sans" panose="020B0606030504020204" pitchFamily="34" charset="0"/>
                    <a:cs typeface="Open Sans" panose="020B0606030504020204" pitchFamily="34" charset="0"/>
                  </a:rPr>
                  <a:t>Meneer Bakker (72) is net geopereerd. </a:t>
                </a:r>
                <a:br>
                  <a:rPr lang="nl-NL" sz="1600" dirty="0">
                    <a:latin typeface="Open Sans" panose="020B0606030504020204" pitchFamily="34" charset="0"/>
                    <a:ea typeface="Open Sans" panose="020B0606030504020204" pitchFamily="34" charset="0"/>
                    <a:cs typeface="Open Sans" panose="020B0606030504020204" pitchFamily="34" charset="0"/>
                  </a:rPr>
                </a:br>
                <a:r>
                  <a:rPr lang="nl-NL" sz="1600" dirty="0">
                    <a:latin typeface="Open Sans" panose="020B0606030504020204" pitchFamily="34" charset="0"/>
                    <a:ea typeface="Open Sans" panose="020B0606030504020204" pitchFamily="34" charset="0"/>
                    <a:cs typeface="Open Sans" panose="020B0606030504020204" pitchFamily="34" charset="0"/>
                  </a:rPr>
                  <a:t>Hij weegt zich elke dag en stuurt het gewicht </a:t>
                </a:r>
                <a:br>
                  <a:rPr lang="nl-NL" sz="1600" dirty="0">
                    <a:latin typeface="Open Sans" panose="020B0606030504020204" pitchFamily="34" charset="0"/>
                    <a:ea typeface="Open Sans" panose="020B0606030504020204" pitchFamily="34" charset="0"/>
                    <a:cs typeface="Open Sans" panose="020B0606030504020204" pitchFamily="34" charset="0"/>
                  </a:rPr>
                </a:br>
                <a:r>
                  <a:rPr lang="nl-NL" sz="1600" dirty="0">
                    <a:latin typeface="Open Sans" panose="020B0606030504020204" pitchFamily="34" charset="0"/>
                    <a:ea typeface="Open Sans" panose="020B0606030504020204" pitchFamily="34" charset="0"/>
                    <a:cs typeface="Open Sans" panose="020B0606030504020204" pitchFamily="34" charset="0"/>
                  </a:rPr>
                  <a:t>door. Zo kan het ziekenhuis controleren of </a:t>
                </a:r>
                <a:br>
                  <a:rPr lang="nl-NL" sz="1600" dirty="0">
                    <a:latin typeface="Open Sans" panose="020B0606030504020204" pitchFamily="34" charset="0"/>
                    <a:ea typeface="Open Sans" panose="020B0606030504020204" pitchFamily="34" charset="0"/>
                    <a:cs typeface="Open Sans" panose="020B0606030504020204" pitchFamily="34" charset="0"/>
                  </a:rPr>
                </a:br>
                <a:r>
                  <a:rPr lang="nl-NL" sz="1600" dirty="0">
                    <a:latin typeface="Open Sans" panose="020B0606030504020204" pitchFamily="34" charset="0"/>
                    <a:ea typeface="Open Sans" panose="020B0606030504020204" pitchFamily="34" charset="0"/>
                    <a:cs typeface="Open Sans" panose="020B0606030504020204" pitchFamily="34" charset="0"/>
                  </a:rPr>
                  <a:t>hij vocht vasthoudt.</a:t>
                </a:r>
              </a:p>
            </p:txBody>
          </p:sp>
        </p:grpSp>
        <p:pic>
          <p:nvPicPr>
            <p:cNvPr id="4" name="Afbeelding 3" descr="Afbeelding met Graphics, clipart, grafische vormgeving, ontwerp&#10;&#10;Door AI gegenereerde inhoud is mogelijk onjuist.">
              <a:extLst>
                <a:ext uri="{FF2B5EF4-FFF2-40B4-BE49-F238E27FC236}">
                  <a16:creationId xmlns:a16="http://schemas.microsoft.com/office/drawing/2014/main" id="{D998A7FC-6A25-11B1-DDA9-22C259F2F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627" y="3750066"/>
              <a:ext cx="1404938" cy="1403875"/>
            </a:xfrm>
            <a:prstGeom prst="rect">
              <a:avLst/>
            </a:prstGeom>
          </p:spPr>
        </p:pic>
      </p:grpSp>
    </p:spTree>
    <p:extLst>
      <p:ext uri="{BB962C8B-B14F-4D97-AF65-F5344CB8AC3E}">
        <p14:creationId xmlns:p14="http://schemas.microsoft.com/office/powerpoint/2010/main" val="36069843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Breedbeeld</PresentationFormat>
  <Paragraphs>90</Paragraphs>
  <Slides>12</Slides>
  <Notes>10</Notes>
  <HiddenSlides>2</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Aptos</vt:lpstr>
      <vt:lpstr>Arial</vt:lpstr>
      <vt:lpstr>Calibri</vt:lpstr>
      <vt:lpstr>Open Sans</vt:lpstr>
      <vt:lpstr>Roboto</vt:lpstr>
      <vt:lpstr>Wingdings</vt:lpstr>
      <vt:lpstr>Kantoorthema</vt:lpstr>
      <vt:lpstr>PowerPoint-presentatie</vt:lpstr>
      <vt:lpstr>DIGIVITALER</vt:lpstr>
      <vt:lpstr>Thuismonitoring: iets voor u?</vt:lpstr>
      <vt:lpstr>Wat is thuismonitoring?</vt:lpstr>
      <vt:lpstr>PowerPoint-presentatie</vt:lpstr>
      <vt:lpstr>Hoe werkt het?</vt:lpstr>
      <vt:lpstr>Hoe logt u in?</vt:lpstr>
      <vt:lpstr>Is het veilig?</vt:lpstr>
      <vt:lpstr>Thuismonitoring</vt:lpstr>
      <vt:lpstr>PowerPoint-presentatie</vt:lpstr>
      <vt:lpstr>Thuismonitoring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Stichting Digisterker</dc:creator>
  <cp:lastModifiedBy>Jan van Avezaath</cp:lastModifiedBy>
  <cp:revision>324</cp:revision>
  <dcterms:created xsi:type="dcterms:W3CDTF">2021-01-27T11:25:49Z</dcterms:created>
  <dcterms:modified xsi:type="dcterms:W3CDTF">2025-08-29T09:49:00Z</dcterms:modified>
</cp:coreProperties>
</file>