
<file path=[Content_Types].xml><?xml version="1.0" encoding="utf-8"?>
<Types xmlns="http://schemas.openxmlformats.org/package/2006/content-types">
  <Default Extension="jpeg" ContentType="image/jpeg"/>
  <Default Extension="nl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723" r:id="rId2"/>
    <p:sldId id="289" r:id="rId3"/>
    <p:sldId id="294" r:id="rId4"/>
    <p:sldId id="1724" r:id="rId5"/>
    <p:sldId id="1725" r:id="rId6"/>
    <p:sldId id="1737" r:id="rId7"/>
    <p:sldId id="1727" r:id="rId8"/>
    <p:sldId id="1728" r:id="rId9"/>
    <p:sldId id="1729" r:id="rId10"/>
    <p:sldId id="273" r:id="rId11"/>
    <p:sldId id="1734" r:id="rId12"/>
    <p:sldId id="1730" r:id="rId13"/>
    <p:sldId id="1732" r:id="rId14"/>
    <p:sldId id="1735" r:id="rId15"/>
    <p:sldId id="1731" r:id="rId16"/>
    <p:sldId id="1733" r:id="rId17"/>
    <p:sldId id="1736" r:id="rId18"/>
    <p:sldId id="1738" r:id="rId19"/>
    <p:sldId id="1739" r:id="rId20"/>
    <p:sldId id="1740" r:id="rId21"/>
    <p:sldId id="1741" r:id="rId22"/>
    <p:sldId id="1742" r:id="rId23"/>
    <p:sldId id="1743" r:id="rId24"/>
    <p:sldId id="1744" r:id="rId25"/>
    <p:sldId id="1745" r:id="rId26"/>
    <p:sldId id="1746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37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orient="horz" pos="17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van Avezaath" initials="JvA" lastIdx="1" clrIdx="0">
    <p:extLst>
      <p:ext uri="{19B8F6BF-5375-455C-9EA6-DF929625EA0E}">
        <p15:presenceInfo xmlns:p15="http://schemas.microsoft.com/office/powerpoint/2012/main" userId="955a4e6a0b3384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5999"/>
    <a:srgbClr val="F4951F"/>
    <a:srgbClr val="692A7C"/>
    <a:srgbClr val="D9D9D9"/>
    <a:srgbClr val="FCE2EF"/>
    <a:srgbClr val="FCDEBA"/>
    <a:srgbClr val="62355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04" autoAdjust="0"/>
  </p:normalViewPr>
  <p:slideViewPr>
    <p:cSldViewPr snapToGrid="0" showGuides="1">
      <p:cViewPr varScale="1">
        <p:scale>
          <a:sx n="110" d="100"/>
          <a:sy n="110" d="100"/>
        </p:scale>
        <p:origin x="630" y="108"/>
      </p:cViewPr>
      <p:guideLst>
        <p:guide pos="7537"/>
        <p:guide orient="horz" pos="527"/>
        <p:guide pos="597"/>
        <p:guide orient="horz" pos="17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5F84-E5FA-471E-8CB5-05F6BEDD65C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5300E-F26F-4610-B37F-23FBDD69C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74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introductiefilm-nieren-nl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ren.nl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dementie-nl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entie.nl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forum.nl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longforu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forum.nl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nl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539160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nl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ma.nl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4Vg7nwqWY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ma.nl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welkom-op-kanker-n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ker.nl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sz="2400" dirty="0"/>
              <a:t>Patiëntenplatforms zijn er voor mensen met een ernstige en/of chronische ziekte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Enkele voorbeelden van patiëntenplatforms: Kanker.nl, Nieren.nl en Dementie.nl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Alle informatie op patiëntenplatforms is afkomstig van deskundigen, zoals gespecialiseerde verpleegkundigen en medische specialisten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De informatie van patiënten in de online gespreksgroepen en op de persoonlijke blogs –de online community- staat ook onder toezicht van deskundigen (moderatoren)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De online gespreksgroepen zijn er </a:t>
            </a:r>
            <a:r>
              <a:rPr lang="nl-NL" sz="2100" dirty="0"/>
              <a:t>om ervaringen uit te wisselen, elkaar te steunen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78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https://www.nieren.nl/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27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URL-adres video: </a:t>
            </a:r>
            <a:r>
              <a:rPr lang="nl-NL" dirty="0">
                <a:hlinkClick r:id="rId3"/>
              </a:rPr>
              <a:t>https://digivitaler.nl/video-introductiefilm-nieren-nl/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dirty="0">
                <a:hlinkClick r:id="rId3"/>
              </a:rPr>
              <a:t>https://www.nieren.nl/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7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URL-adres: https://www.dementie.nl/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74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URL-adres video: </a:t>
            </a:r>
            <a:r>
              <a:rPr lang="nl-NL" dirty="0">
                <a:hlinkClick r:id="rId3"/>
              </a:rPr>
              <a:t>https://digivitaler.nl/video-dementie-nl/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5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dirty="0">
                <a:hlinkClick r:id="rId3"/>
              </a:rPr>
              <a:t>https://www.dementie.nl/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68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https://www.longforum.nl/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004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/>
              <a:t>URL-adres video: </a:t>
            </a:r>
            <a:r>
              <a:rPr lang="nl-NL" sz="2800" dirty="0">
                <a:hlinkClick r:id="rId3"/>
              </a:rPr>
              <a:t>https://digivitaler.nl/video-longforum/</a:t>
            </a:r>
            <a:br>
              <a:rPr lang="nl-NL" sz="2800" dirty="0"/>
            </a:br>
            <a:r>
              <a:rPr lang="nl-NL" dirty="0"/>
              <a:t>Opmerking: video is een oproep aan mensen om </a:t>
            </a:r>
            <a:r>
              <a:rPr lang="nl-NL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moderator te worden op Longforum.nl. Momenteel is er geen algemene introductievideo over de site, vandaar deze video.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6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https://www.longforum.nl/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85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https://www.diabetes.nl/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54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57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 video: </a:t>
            </a:r>
            <a:r>
              <a:rPr lang="nl-N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https://vimeo.com/835391609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48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https://www.diabetes.nl/</a:t>
            </a: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71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A4196-616E-E068-84FC-C9D60513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6D047BC-9C69-F713-E32C-68D861AFA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9A5CDD8-2B96-2557-CF2E-7F45D7D38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https://www.reuma.nl/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EDABFE-46B6-CB0F-5959-18F1BD14E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835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E0ABB-C137-9C39-1E87-EFE01D7EA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D60F16F-50C2-DB13-E744-AF56892D8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73D531A-5AD4-97D2-66EC-F58596026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 video: </a:t>
            </a:r>
            <a:r>
              <a:rPr lang="nl-NL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https://www.youtube.com/watch?v=B4Vg7nwqWYE</a:t>
            </a:r>
            <a:r>
              <a:rPr lang="nl-NL" sz="1800" u="none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(er is geen video over de website reuma.nl)</a:t>
            </a:r>
            <a:endParaRPr lang="nl-NL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67D1A8-4784-7064-3E15-B24F63B5E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19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4741A-DBD0-9922-263C-C7DB05A1A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811706-B20E-5D93-DF5F-C8D7DF57A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AEAE80C-A6F8-0DE3-4D50-33329D4F6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https://www.reuma.nl/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CC2EB7-A96C-D15A-E477-48C2550D9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78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sz="2400" dirty="0"/>
              <a:t>Ervaringen uitwisselen met lotgenoten:</a:t>
            </a:r>
          </a:p>
          <a:p>
            <a:pPr marL="800100" lvl="1" indent="-342900">
              <a:buFontTx/>
              <a:buChar char="-"/>
            </a:pPr>
            <a:r>
              <a:rPr lang="nl-NL" sz="2000" dirty="0"/>
              <a:t>deelnemen aan online gespreksgroepen</a:t>
            </a:r>
          </a:p>
          <a:p>
            <a:pPr marL="800100" lvl="1" indent="-342900">
              <a:buFontTx/>
              <a:buChar char="-"/>
            </a:pPr>
            <a:r>
              <a:rPr lang="nl-NL" sz="2000" dirty="0"/>
              <a:t>lezen van ervaringsverhalen</a:t>
            </a:r>
          </a:p>
          <a:p>
            <a:pPr marL="800100" lvl="1" indent="-342900">
              <a:buFontTx/>
              <a:buChar char="-"/>
            </a:pPr>
            <a:r>
              <a:rPr lang="nl-NL" sz="2000" dirty="0"/>
              <a:t>eigen verhalen delen</a:t>
            </a:r>
          </a:p>
          <a:p>
            <a:pPr marL="342900" lvl="0" indent="-342900">
              <a:buFontTx/>
              <a:buChar char="-"/>
            </a:pPr>
            <a:r>
              <a:rPr lang="nl-NL" dirty="0"/>
              <a:t>Die ervaringsverhalen worden vaak gedeeld in de vorm van persoonlijke blogs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34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sz="2400" dirty="0"/>
              <a:t>Deskundigen controleren altijd alle informatie op de platforms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Moderatoren beheren de online gespreksgroepen en inhoud blogs</a:t>
            </a:r>
          </a:p>
          <a:p>
            <a:pPr marL="800100" lvl="1" indent="-342900">
              <a:buFontTx/>
              <a:buChar char="-"/>
            </a:pPr>
            <a:r>
              <a:rPr lang="nl-NL" sz="2000" dirty="0"/>
              <a:t>Een moderator zorgt voor een plezierige, veilige sfeer in de groep</a:t>
            </a:r>
          </a:p>
          <a:p>
            <a:pPr marL="800100" lvl="1" indent="-342900">
              <a:buFontTx/>
              <a:buChar char="-"/>
            </a:pPr>
            <a:r>
              <a:rPr lang="nl-NL" sz="2000" dirty="0"/>
              <a:t>Een moderator verwijdert verkeerde medische adviezen</a:t>
            </a:r>
          </a:p>
          <a:p>
            <a:pPr marL="342900" lvl="0" indent="-342900">
              <a:buFontTx/>
              <a:buChar char="-"/>
            </a:pPr>
            <a:r>
              <a:rPr lang="nl-NL" sz="2400" dirty="0"/>
              <a:t>Je moet inloggen om mee te doen aan bijv. de gespreksgroepen</a:t>
            </a:r>
          </a:p>
          <a:p>
            <a:pPr marL="800100" lvl="1" indent="-342900">
              <a:buFontTx/>
              <a:buChar char="-"/>
            </a:pPr>
            <a:r>
              <a:rPr lang="nl-NL" sz="2000" dirty="0"/>
              <a:t>Hiervoor heb je een account nodig</a:t>
            </a:r>
          </a:p>
          <a:p>
            <a:pPr marL="800100" lvl="1" indent="-342900">
              <a:buFontTx/>
              <a:buChar char="-"/>
            </a:pPr>
            <a:r>
              <a:rPr lang="nl-NL" sz="2000" dirty="0"/>
              <a:t>Kies een verzonnen gebruikersnaam. Dat is het veiligst</a:t>
            </a:r>
          </a:p>
          <a:p>
            <a:pPr marL="342900" lvl="0" indent="-342900">
              <a:buFontTx/>
              <a:buChar char="-"/>
            </a:pPr>
            <a:r>
              <a:rPr lang="nl-NL" sz="2000" dirty="0"/>
              <a:t>Stichtingen en verenigingen hebben winst maken niet als doel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3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8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URL-adres: https://www.kanker.nl/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5300E-F26F-4610-B37F-23FBDD69C69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83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URL-adres video: </a:t>
            </a:r>
            <a:r>
              <a:rPr lang="nl-NL" dirty="0">
                <a:hlinkClick r:id="rId3"/>
              </a:rPr>
              <a:t>https://digivitaler.nl/video-welkom-op-kanker-nl/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7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URL-adres: </a:t>
            </a:r>
            <a:r>
              <a:rPr lang="nl-NL" dirty="0">
                <a:hlinkClick r:id="rId3"/>
              </a:rPr>
              <a:t>https://www.kanker.nl/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4306-BC21-407F-96D7-FA265F0087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1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computer, computer&#10;&#10;Automatisch gegenereerde beschrijving">
            <a:extLst>
              <a:ext uri="{FF2B5EF4-FFF2-40B4-BE49-F238E27FC236}">
                <a16:creationId xmlns:a16="http://schemas.microsoft.com/office/drawing/2014/main" id="{99FB4FC8-9369-45C8-9C8E-887922E0D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9" t="4681" r="18312" b="43721"/>
          <a:stretch/>
        </p:blipFill>
        <p:spPr>
          <a:xfrm>
            <a:off x="0" y="0"/>
            <a:ext cx="12192000" cy="65301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2426F1-A5A8-427C-B0DC-EDAD9E189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E1B741-08CA-4CF6-BB02-DF99CA9C9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042376-887C-4CC1-9558-AB34E87A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6D69B1-2065-418B-9FD9-FF93F164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DB2BAD-6605-46DB-93A3-D55E6F7B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7579F6-A375-4702-B11E-0B84B933B7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2" y="161593"/>
            <a:ext cx="857058" cy="8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8BAA7-E4F2-4EA2-9A6D-8E50A723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3F5673-05AD-4C09-AAF9-1E3498FC5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824157-B283-4F6D-9982-AB476EA8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E1A9C-389B-404A-B6B3-B28BEA1A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791138-4081-46BD-BDDF-141DBA41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42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E9B848-4673-4589-ADD0-1A8EE6291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30C47-8845-4C16-B4E3-FC3D27DB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EC4787-1C86-48BF-989C-86F9AF46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0120BD-8B65-46A7-B66A-67A02085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385359-0BE1-467E-A1F3-48BBB07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90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C6E8C-7BB0-4A8B-9EE0-5D1F576F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AA6329-60FE-4B25-8A22-BDC88D92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3600"/>
            </a:lvl1pPr>
            <a:lvl2pPr>
              <a:lnSpc>
                <a:spcPct val="150000"/>
              </a:lnSpc>
              <a:defRPr sz="3200"/>
            </a:lvl2pPr>
            <a:lvl3pPr>
              <a:lnSpc>
                <a:spcPct val="150000"/>
              </a:lnSpc>
              <a:defRPr sz="2800"/>
            </a:lvl3pPr>
            <a:lvl4pPr>
              <a:lnSpc>
                <a:spcPct val="150000"/>
              </a:lnSpc>
              <a:defRPr sz="2400"/>
            </a:lvl4pPr>
            <a:lvl5pPr>
              <a:lnSpc>
                <a:spcPct val="150000"/>
              </a:lnSpc>
              <a:defRPr sz="2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581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23795-E773-4D96-B0AB-A736B3CD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4C74A6-F460-460B-87E8-55123C9F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551561-6CD0-4E96-A92F-1AE513D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728C79-8CBD-4731-98D1-4A2D476A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5C1C60-D65A-45E0-BFF8-810EB425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11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8190-91DB-436F-BACE-A0F925F8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D8DC2-DFBF-4EF2-8376-E789092DC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4951F"/>
              </a:buClr>
              <a:defRPr/>
            </a:lvl1pPr>
            <a:lvl2pPr>
              <a:buClr>
                <a:srgbClr val="F4951F"/>
              </a:buClr>
              <a:defRPr/>
            </a:lvl2pPr>
            <a:lvl3pPr>
              <a:buClr>
                <a:srgbClr val="F4951F"/>
              </a:buClr>
              <a:defRPr/>
            </a:lvl3pPr>
            <a:lvl4pPr>
              <a:buClr>
                <a:srgbClr val="F4951F"/>
              </a:buClr>
              <a:defRPr/>
            </a:lvl4pPr>
            <a:lvl5pPr>
              <a:buClr>
                <a:srgbClr val="F4951F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84BBDD-18C5-4AD1-A605-50ABB4BFE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2DEBC9-2150-4485-B174-8B949C61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618AC8-817C-4ABC-9F72-EC3480A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33992F-1383-49F5-87AC-26774115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6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B6A71-4402-4B59-A6EB-B17F60A6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10D921-62F7-4835-BE8A-3DD36549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72B530-4B62-411E-96FE-AA577EF1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B58995-DAFB-4BAA-8210-73A20B6E2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D2C0D9-BAAB-49FF-A10B-B9DFB3E26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64ABE0-AE20-46AC-9B35-1DC19299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4BA60F-B0C0-4949-B659-64A78205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AA2474-83B9-46C6-84F9-CFE2BDCC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42041-01C5-4B32-9307-E8B6B136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612876-8C98-47DC-BFB3-7609B209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233BFE-C336-4E05-A2C5-CB852400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FBA19A-D220-4EC3-8B5E-6347C019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AEAA5E-B86C-4064-B6D9-F90FC575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FB1548-6BE4-4A6B-B1EC-4C8E060F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6D9DCD-61E9-4C81-B64F-688EFC19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32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61455-B004-4CCC-B893-54353F30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4EB489-8FF0-4A51-9773-3EC752D8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D8E74D-6846-4BE6-99C7-C92B2984A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CFCF67-757C-4983-BB13-B0C1DF6F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0D9D0D-9E47-4FEF-800B-49055228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D92A56-F729-4971-80BC-4B57780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00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D302E-98A9-47BA-B3CA-C3542F7D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3D4C62-7AAB-450B-979A-61F0CE2F1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54B938-7EE6-49B7-B70F-7E9126CD8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DFA71D-121C-46D0-A616-09308FB3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C1B7D-BD86-452A-A45F-B6A7DDA21FD2}" type="datetimeFigureOut">
              <a:rPr lang="nl-NL" smtClean="0"/>
              <a:t>22-3-2024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DCEC96-9ED7-4BF8-B834-29E74717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E5873-4ED9-47B8-9564-7BF2B480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ED1C9F-A30E-43E6-991C-67481C897E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3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0C00E4-A17A-4A50-9771-8C3CF3CD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825A39-70DB-400A-B32E-5E5BAE9A6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Parallellogram 13">
            <a:extLst>
              <a:ext uri="{FF2B5EF4-FFF2-40B4-BE49-F238E27FC236}">
                <a16:creationId xmlns:a16="http://schemas.microsoft.com/office/drawing/2014/main" id="{23A23ADC-3749-4EC3-8D8E-BA9263538682}"/>
              </a:ext>
            </a:extLst>
          </p:cNvPr>
          <p:cNvSpPr/>
          <p:nvPr userDrawn="1"/>
        </p:nvSpPr>
        <p:spPr>
          <a:xfrm flipH="1">
            <a:off x="2" y="6522330"/>
            <a:ext cx="12191998" cy="335670"/>
          </a:xfrm>
          <a:prstGeom prst="rect">
            <a:avLst/>
          </a:prstGeom>
          <a:solidFill>
            <a:srgbClr val="692A7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7E179D-389D-4EDE-B984-D003183B2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49" y="5258087"/>
            <a:ext cx="1130276" cy="11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4951F"/>
        </a:buClr>
        <a:buFont typeface="Arial" panose="020B0604020202020204" pitchFamily="34" charset="0"/>
        <a:buChar char="•"/>
        <a:defRPr sz="2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24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20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1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951F"/>
        </a:buClr>
        <a:buFont typeface="Arial" panose="020B0604020202020204" pitchFamily="34" charset="0"/>
        <a:buChar char="•"/>
        <a:defRPr sz="1800" b="0" kern="1200">
          <a:solidFill>
            <a:srgbClr val="692A7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welkom-op-kanker-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ker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introductiefilm-nieren-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ren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dementie-n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entie.n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n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vitaler.nl/video-longforu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forum.n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539160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n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4Vg7nwqWY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ma.nl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31D7F5E-3174-F5F8-1784-3161A17F17F9}"/>
              </a:ext>
            </a:extLst>
          </p:cNvPr>
          <p:cNvSpPr txBox="1">
            <a:spLocks/>
          </p:cNvSpPr>
          <p:nvPr/>
        </p:nvSpPr>
        <p:spPr>
          <a:xfrm>
            <a:off x="838200" y="127120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4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20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51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nl-NL" sz="4000" dirty="0"/>
              <a:t>Aanwijzing vooraf voor de docent: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In de notitievelden onder de dia’s staat aanvullende informatie.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9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0A6928C-5698-85C5-FC81-757D3CB25F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2F9F11BA-6F0F-FBC0-12DC-CE4F6F808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39" y="777188"/>
            <a:ext cx="9453322" cy="5303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80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2E986EA-D443-A96D-FBEB-3755CB786C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2898D562-FB56-BDE2-4F57-206BB32A2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04" y="606288"/>
            <a:ext cx="10763391" cy="5432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89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voorbeeld: Nieren.nl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pPr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Het centrale online platform in Nederland over nierziekten en </a:t>
            </a:r>
            <a:r>
              <a:rPr lang="nl-NL" sz="2400" dirty="0" err="1">
                <a:cs typeface="Open Sans" panose="020B0606030504020204" pitchFamily="34" charset="0"/>
              </a:rPr>
              <a:t>nierschade</a:t>
            </a:r>
            <a:endParaRPr lang="nl-NL" sz="2400" dirty="0">
              <a:cs typeface="Open Sans" panose="020B0606030504020204" pitchFamily="34" charset="0"/>
            </a:endParaRPr>
          </a:p>
          <a:p>
            <a:pPr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Voor </a:t>
            </a:r>
            <a:r>
              <a:rPr lang="nl-NL" sz="2400" dirty="0" err="1">
                <a:cs typeface="Open Sans" panose="020B0606030504020204" pitchFamily="34" charset="0"/>
              </a:rPr>
              <a:t>nier-patiënten</a:t>
            </a:r>
            <a:r>
              <a:rPr lang="nl-NL" sz="2400" dirty="0">
                <a:cs typeface="Open Sans" panose="020B0606030504020204" pitchFamily="34" charset="0"/>
              </a:rPr>
              <a:t>, nier-donoren en naasten</a:t>
            </a:r>
          </a:p>
          <a:p>
            <a:pPr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Organisaties achter Nieren.nl:</a:t>
            </a:r>
          </a:p>
          <a:p>
            <a:pPr lvl="1"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De Nierstichting</a:t>
            </a:r>
          </a:p>
          <a:p>
            <a:pPr lvl="1"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De Nierpatiënten Vereniging Nederland (NVN)</a:t>
            </a:r>
          </a:p>
          <a:p>
            <a:pPr lvl="1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0399D8-71ED-3ABB-4935-CB7B44D96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7" b="23001"/>
          <a:stretch/>
        </p:blipFill>
        <p:spPr>
          <a:xfrm>
            <a:off x="9848444" y="721795"/>
            <a:ext cx="2062660" cy="6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14D1FD1-7558-B3AE-15D7-21E0DBE5BC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hlinkClick r:id="rId3"/>
            <a:extLst>
              <a:ext uri="{FF2B5EF4-FFF2-40B4-BE49-F238E27FC236}">
                <a16:creationId xmlns:a16="http://schemas.microsoft.com/office/drawing/2014/main" id="{AFC29C89-9B73-B026-9CC9-8A8160FB1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39" y="770253"/>
            <a:ext cx="9453322" cy="53174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2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C744B42-3E1D-6803-EC9E-321503307F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hlinkClick r:id="rId3"/>
            <a:extLst>
              <a:ext uri="{FF2B5EF4-FFF2-40B4-BE49-F238E27FC236}">
                <a16:creationId xmlns:a16="http://schemas.microsoft.com/office/drawing/2014/main" id="{61F299D7-732E-04C4-BA22-6FAFB3B4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04" y="606288"/>
            <a:ext cx="10763391" cy="5432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03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voorbeeld: Dementie.nl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pPr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Het centrale online platform in Nederland over alle vormen van dementie</a:t>
            </a:r>
          </a:p>
          <a:p>
            <a:pPr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Voor mensen met dementie, hun naasten en hun mantelzorgers</a:t>
            </a:r>
          </a:p>
          <a:p>
            <a:pPr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Organisatie achter Dementie.nl:</a:t>
            </a:r>
          </a:p>
          <a:p>
            <a:pPr lvl="1">
              <a:buClr>
                <a:srgbClr val="F19520"/>
              </a:buClr>
            </a:pPr>
            <a:r>
              <a:rPr lang="nl-NL" sz="2400" dirty="0">
                <a:cs typeface="Open Sans" panose="020B0606030504020204" pitchFamily="34" charset="0"/>
              </a:rPr>
              <a:t>Stichting Alzheimer Nederland</a:t>
            </a:r>
          </a:p>
          <a:p>
            <a:pPr lvl="1"/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CB11F27-3B50-BD36-DC23-8FC86BDC0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22" y="751355"/>
            <a:ext cx="2833661" cy="6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5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C07CF87-E620-B023-AADE-89D0457344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2FDC8F5D-C2E1-EA2E-2E9B-D149726F6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40" y="770253"/>
            <a:ext cx="9453322" cy="5317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77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BC2034C-157A-2C28-EAD8-C05ABD3B5B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644E937-3423-4ADD-CCFC-222C92FF2E4B}"/>
              </a:ext>
            </a:extLst>
          </p:cNvPr>
          <p:cNvGrpSpPr/>
          <p:nvPr/>
        </p:nvGrpSpPr>
        <p:grpSpPr>
          <a:xfrm>
            <a:off x="1369340" y="770253"/>
            <a:ext cx="9453320" cy="5317494"/>
            <a:chOff x="1369340" y="770253"/>
            <a:chExt cx="9453320" cy="5317494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4172EBB-C70E-309F-800A-A7421AD9E5F7}"/>
                </a:ext>
              </a:extLst>
            </p:cNvPr>
            <p:cNvSpPr/>
            <p:nvPr/>
          </p:nvSpPr>
          <p:spPr>
            <a:xfrm>
              <a:off x="1369340" y="770253"/>
              <a:ext cx="9453320" cy="5317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Afbeelding 4">
              <a:hlinkClick r:id="rId3"/>
              <a:extLst>
                <a:ext uri="{FF2B5EF4-FFF2-40B4-BE49-F238E27FC236}">
                  <a16:creationId xmlns:a16="http://schemas.microsoft.com/office/drawing/2014/main" id="{6DD01C0E-D6D0-F084-FCFA-692A39CD7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9216" y="800005"/>
              <a:ext cx="9354984" cy="4721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99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voorbeeld: Longforum.nl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491A233-F1C1-3364-6B7D-977960AAC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9498" y="685933"/>
            <a:ext cx="2721221" cy="612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r>
              <a:rPr lang="nl-NL" sz="2400" dirty="0"/>
              <a:t>Het centrale online platform in Nederland over longzieken</a:t>
            </a:r>
          </a:p>
          <a:p>
            <a:r>
              <a:rPr lang="nl-NL" sz="2400" dirty="0"/>
              <a:t>Voor patiënten, hun naasten en zorgverleners</a:t>
            </a:r>
          </a:p>
          <a:p>
            <a:r>
              <a:rPr lang="nl-NL" sz="2400" dirty="0"/>
              <a:t>Organisatie achter Longforum.nl:</a:t>
            </a:r>
          </a:p>
          <a:p>
            <a:pPr lvl="1"/>
            <a:r>
              <a:rPr lang="nl-NL" sz="2400" dirty="0"/>
              <a:t>Stichting Longfonds</a:t>
            </a:r>
          </a:p>
        </p:txBody>
      </p:sp>
    </p:spTree>
    <p:extLst>
      <p:ext uri="{BB962C8B-B14F-4D97-AF65-F5344CB8AC3E}">
        <p14:creationId xmlns:p14="http://schemas.microsoft.com/office/powerpoint/2010/main" val="402387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5DC6FF6-582D-95D1-650D-37FF51E9EA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hlinkClick r:id="rId3"/>
            <a:extLst>
              <a:ext uri="{FF2B5EF4-FFF2-40B4-BE49-F238E27FC236}">
                <a16:creationId xmlns:a16="http://schemas.microsoft.com/office/drawing/2014/main" id="{435C0201-C4E1-6055-0907-6E7523ADE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38" y="770253"/>
            <a:ext cx="9453322" cy="5317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18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1793B-6BEF-4A61-B859-BD05BCCBB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b="1" dirty="0">
                <a:solidFill>
                  <a:srgbClr val="692A7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</a:t>
            </a:r>
            <a:r>
              <a:rPr lang="nl-NL" sz="6000" b="1" dirty="0">
                <a:solidFill>
                  <a:srgbClr val="F4951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VITALER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A23855-5925-4E26-B9BB-61632F5DF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Patiëntenplatforms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0384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EBE2E70-CCC2-BF75-9992-9FB60DFBC3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hlinkClick r:id="rId3"/>
            <a:extLst>
              <a:ext uri="{FF2B5EF4-FFF2-40B4-BE49-F238E27FC236}">
                <a16:creationId xmlns:a16="http://schemas.microsoft.com/office/drawing/2014/main" id="{2A5145AA-799E-267E-855E-22B29C81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340" y="770253"/>
            <a:ext cx="9478020" cy="5317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14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AA71369-D53B-F182-A978-B7A3A076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885" y="704713"/>
            <a:ext cx="2622115" cy="9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voorbeeld: Diabetes.nl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/>
              <a:t>Het centrale online platform in Nederland over diabetes</a:t>
            </a:r>
          </a:p>
          <a:p>
            <a:r>
              <a:rPr lang="nl-NL" sz="2600" dirty="0"/>
              <a:t>Voor patiënten, hun naasten en zorgverleners</a:t>
            </a:r>
          </a:p>
          <a:p>
            <a:r>
              <a:rPr lang="nl-NL" sz="2600" dirty="0"/>
              <a:t>Organisaties achter Diabetes.nl:</a:t>
            </a:r>
          </a:p>
          <a:p>
            <a:pPr lvl="1"/>
            <a:r>
              <a:rPr lang="nl-NL" sz="2400" dirty="0"/>
              <a:t>Bas van de Goor Foundation</a:t>
            </a:r>
          </a:p>
          <a:p>
            <a:pPr lvl="1"/>
            <a:r>
              <a:rPr lang="nl-NL" sz="2400" dirty="0"/>
              <a:t>Diabetes Fonds</a:t>
            </a:r>
          </a:p>
          <a:p>
            <a:pPr lvl="1"/>
            <a:r>
              <a:rPr lang="nl-NL" sz="2400" dirty="0"/>
              <a:t>Diabetesvereniging Nederland</a:t>
            </a:r>
          </a:p>
          <a:p>
            <a:pPr lvl="1"/>
            <a:r>
              <a:rPr lang="nl-NL" sz="2400" dirty="0"/>
              <a:t>Stichting DON</a:t>
            </a:r>
          </a:p>
          <a:p>
            <a:pPr lvl="1"/>
            <a:r>
              <a:rPr lang="nl-NL" sz="2400" dirty="0"/>
              <a:t>Stichting JDRF Nederland</a:t>
            </a:r>
          </a:p>
        </p:txBody>
      </p:sp>
    </p:spTree>
    <p:extLst>
      <p:ext uri="{BB962C8B-B14F-4D97-AF65-F5344CB8AC3E}">
        <p14:creationId xmlns:p14="http://schemas.microsoft.com/office/powerpoint/2010/main" val="134174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2D8E172-07A1-B818-996A-15DD52AD7A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hlinkClick r:id="rId3"/>
            <a:extLst>
              <a:ext uri="{FF2B5EF4-FFF2-40B4-BE49-F238E27FC236}">
                <a16:creationId xmlns:a16="http://schemas.microsoft.com/office/drawing/2014/main" id="{1B88700D-7AA1-1FA9-B186-0969B8AC1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856" y="527706"/>
            <a:ext cx="9750287" cy="5484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12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E7F39D0-000E-1DB3-C4C4-AE84CA4308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hlinkClick r:id="rId3"/>
            <a:extLst>
              <a:ext uri="{FF2B5EF4-FFF2-40B4-BE49-F238E27FC236}">
                <a16:creationId xmlns:a16="http://schemas.microsoft.com/office/drawing/2014/main" id="{9875D5D5-5CBA-81E4-A9B8-CEB9EAC65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284" y="749567"/>
            <a:ext cx="8301432" cy="53381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184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10B9E-C7A1-719E-10A0-316A1F14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B8101-027B-FF3E-EA61-AFDD1CE4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voorbeeld: Reuma.nl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97F30B3A-4376-46F3-9EE9-A8A9C8DFF97D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4241298-7890-F90D-3EB4-2B84A772CC30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F8FFE-A2BD-59B1-46A3-9B30593C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r>
              <a:rPr lang="nl-NL" sz="2600" dirty="0"/>
              <a:t>Het centrale online platform in Nederland over reuma</a:t>
            </a:r>
          </a:p>
          <a:p>
            <a:r>
              <a:rPr lang="nl-NL" sz="2600" dirty="0"/>
              <a:t>Voor patiënten, hun naasten en zorgverleners</a:t>
            </a:r>
          </a:p>
          <a:p>
            <a:r>
              <a:rPr lang="nl-NL" sz="2600" dirty="0"/>
              <a:t>Organisatie achter Reuma.nl:</a:t>
            </a:r>
          </a:p>
          <a:p>
            <a:pPr lvl="1"/>
            <a:r>
              <a:rPr lang="nl-NL" sz="2400" dirty="0"/>
              <a:t>Stichting </a:t>
            </a:r>
            <a:r>
              <a:rPr lang="nl-NL" sz="2400" dirty="0" err="1"/>
              <a:t>ReumaNederland</a:t>
            </a:r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61AF50-5E4A-629C-40F6-76AF6997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496" y="671806"/>
            <a:ext cx="2184945" cy="8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8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08DC-4312-A319-96B6-11C8DE46F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C0EEF5D-AF0A-05EA-AB78-4FBA687B2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hlinkClick r:id="rId3"/>
            <a:extLst>
              <a:ext uri="{FF2B5EF4-FFF2-40B4-BE49-F238E27FC236}">
                <a16:creationId xmlns:a16="http://schemas.microsoft.com/office/drawing/2014/main" id="{54B36A45-4D7C-1B24-7BFE-D261CFE36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936" y="527706"/>
            <a:ext cx="9442126" cy="5484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713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FBBA2-4B41-90AF-5729-64A446E22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2F2A7FD-C19A-E581-0961-44E2BB9AC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71697" y="4492486"/>
            <a:ext cx="1795670" cy="195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8A53775C-FE75-0C99-7543-11EFD4350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936" y="527705"/>
            <a:ext cx="9442126" cy="51875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0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Patiëntenplatforms, iets voor u?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r>
              <a:rPr lang="nl-NL" sz="2400" dirty="0"/>
              <a:t>Als patiënt kun je vragen hebben over je ziekte</a:t>
            </a:r>
          </a:p>
          <a:p>
            <a:r>
              <a:rPr lang="nl-NL" sz="2400" dirty="0"/>
              <a:t>En dat geldt ook voor je naasten</a:t>
            </a:r>
          </a:p>
          <a:p>
            <a:r>
              <a:rPr lang="nl-NL" sz="2400" dirty="0"/>
              <a:t>Dan is het fijn dat er een website is over je ziekte</a:t>
            </a:r>
          </a:p>
          <a:p>
            <a:pPr lvl="1"/>
            <a:r>
              <a:rPr lang="nl-NL" sz="2400" dirty="0"/>
              <a:t>Met betrouwbare informatie</a:t>
            </a:r>
          </a:p>
          <a:p>
            <a:pPr lvl="1"/>
            <a:r>
              <a:rPr lang="nl-NL" sz="2400" dirty="0"/>
              <a:t>En waar je online andere patiënten kunt ontmoeten</a:t>
            </a:r>
          </a:p>
          <a:p>
            <a:r>
              <a:rPr lang="nl-NL" sz="2200" dirty="0"/>
              <a:t>Dit soort websites noem je patiëntenplatforms of ziekteplatforms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 descr="Afbeelding met clipart, Graphics, tekenfilm, ontwerp&#10;&#10;Automatisch gegenereerde beschrijving">
            <a:extLst>
              <a:ext uri="{FF2B5EF4-FFF2-40B4-BE49-F238E27FC236}">
                <a16:creationId xmlns:a16="http://schemas.microsoft.com/office/drawing/2014/main" id="{1CC7B472-16D3-73D0-E427-5A2866BB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84" y="787595"/>
            <a:ext cx="1355669" cy="17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9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Wat is een patiëntenplatform?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r>
              <a:rPr lang="nl-NL" sz="2400" dirty="0"/>
              <a:t>Voor mensen met een bepaalde ziekte</a:t>
            </a:r>
          </a:p>
          <a:p>
            <a:r>
              <a:rPr lang="nl-NL" sz="2400" dirty="0"/>
              <a:t>Ziekte vaak ernstig en/of chronisch</a:t>
            </a:r>
          </a:p>
          <a:p>
            <a:r>
              <a:rPr lang="nl-NL" sz="2400" dirty="0"/>
              <a:t>Doel platforms: ondersteunen van patiënten</a:t>
            </a:r>
          </a:p>
          <a:p>
            <a:pPr lvl="1"/>
            <a:r>
              <a:rPr lang="nl-NL" sz="2400" dirty="0"/>
              <a:t>Betrouwbare en actuele informatie</a:t>
            </a:r>
          </a:p>
          <a:p>
            <a:pPr lvl="1"/>
            <a:r>
              <a:rPr lang="nl-NL" sz="2400" dirty="0"/>
              <a:t>Online community</a:t>
            </a:r>
          </a:p>
          <a:p>
            <a:pPr lvl="1"/>
            <a:r>
              <a:rPr lang="nl-NL" sz="2400" dirty="0"/>
              <a:t>Hulp en ondersteuning van deskundigen</a:t>
            </a:r>
          </a:p>
        </p:txBody>
      </p:sp>
      <p:pic>
        <p:nvPicPr>
          <p:cNvPr id="4" name="Afbeelding 3" descr="Afbeelding met clipart, Graphics, tekenfilm, ontwerp&#10;&#10;Automatisch gegenereerde beschrijving">
            <a:extLst>
              <a:ext uri="{FF2B5EF4-FFF2-40B4-BE49-F238E27FC236}">
                <a16:creationId xmlns:a16="http://schemas.microsoft.com/office/drawing/2014/main" id="{A7C60504-7243-0E42-F39B-4C17C9089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84" y="787595"/>
            <a:ext cx="1355669" cy="17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wie zijn patiëntenplatforms bedoeld?</a:t>
            </a:r>
            <a:endParaRPr lang="nl-NL" sz="3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r>
              <a:rPr lang="nl-NL" sz="2400" dirty="0"/>
              <a:t>Voor de patiënten zelf</a:t>
            </a:r>
          </a:p>
          <a:p>
            <a:r>
              <a:rPr lang="nl-NL" sz="2400" dirty="0"/>
              <a:t>Voor hun naasten, zoals hun partners, familie en vrienden</a:t>
            </a:r>
          </a:p>
          <a:p>
            <a:r>
              <a:rPr lang="nl-NL" sz="2400" dirty="0"/>
              <a:t>Voor hun mantelzorgers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C0E2A4-945C-204E-55C6-51A45B0B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38" y="8001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4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kunt u op een patiëntenplatform doen?</a:t>
            </a:r>
            <a:endParaRPr lang="nl-NL" sz="3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8"/>
            <a:ext cx="9985514" cy="4978147"/>
          </a:xfrm>
        </p:spPr>
        <p:txBody>
          <a:bodyPr>
            <a:normAutofit/>
          </a:bodyPr>
          <a:lstStyle/>
          <a:p>
            <a:r>
              <a:rPr lang="nl-NL" sz="2400" dirty="0"/>
              <a:t>Betrouwbare en actuele informatie zoeken</a:t>
            </a:r>
          </a:p>
          <a:p>
            <a:r>
              <a:rPr lang="nl-NL" sz="2400" dirty="0"/>
              <a:t>Online vragen stellen aan deskundigen</a:t>
            </a:r>
          </a:p>
          <a:p>
            <a:r>
              <a:rPr lang="nl-NL" sz="2400" dirty="0"/>
              <a:t>Chatten of bellen met deskundigen</a:t>
            </a:r>
          </a:p>
          <a:p>
            <a:r>
              <a:rPr lang="nl-NL" sz="2400" dirty="0"/>
              <a:t>Contact leggen met lotgenoten</a:t>
            </a:r>
          </a:p>
          <a:p>
            <a:r>
              <a:rPr lang="nl-NL" sz="2400" dirty="0"/>
              <a:t>Ervaringen uitwisselen met lotgenoten</a:t>
            </a:r>
          </a:p>
          <a:p>
            <a:r>
              <a:rPr lang="nl-NL" sz="2400" dirty="0"/>
              <a:t>Zoeken in een overzicht met specifieke apps</a:t>
            </a:r>
          </a:p>
          <a:p>
            <a:r>
              <a:rPr lang="nl-NL" sz="2400" dirty="0"/>
              <a:t>Adressen vinden voor hulp in de buurt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CC0E2A4-945C-204E-55C6-51A45B0B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7275" y="8001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betrouwbaar en veilig zijn patiëntenplatforms</a:t>
            </a:r>
            <a:r>
              <a:rPr lang="nl-NL" sz="32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r>
              <a:rPr lang="nl-NL" sz="2400" dirty="0"/>
              <a:t>Alle inhoud door deskundigen gecontroleerd</a:t>
            </a:r>
          </a:p>
          <a:p>
            <a:r>
              <a:rPr lang="nl-NL" sz="2400" dirty="0"/>
              <a:t>Moderatoren beheren de online gespreksgroepen</a:t>
            </a:r>
          </a:p>
          <a:p>
            <a:r>
              <a:rPr lang="nl-NL" sz="2400" dirty="0"/>
              <a:t>Account nodig voor online gespreksgroepen en blogs</a:t>
            </a:r>
          </a:p>
          <a:p>
            <a:r>
              <a:rPr lang="nl-NL" sz="2400" dirty="0"/>
              <a:t>Organisaties achter platforms: stichtingen en/of patiëntenverenigingen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1FECA70-C73D-A58D-22FD-124F662ECF96}"/>
              </a:ext>
            </a:extLst>
          </p:cNvPr>
          <p:cNvGrpSpPr>
            <a:grpSpLocks noChangeAspect="1"/>
          </p:cNvGrpSpPr>
          <p:nvPr/>
        </p:nvGrpSpPr>
        <p:grpSpPr>
          <a:xfrm>
            <a:off x="10575442" y="821656"/>
            <a:ext cx="1419854" cy="936000"/>
            <a:chOff x="8365089" y="1602120"/>
            <a:chExt cx="1911344" cy="1260000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62751CF-9AA4-A9D6-E965-95D17950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089" y="1602120"/>
              <a:ext cx="1260000" cy="1260000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BF55E459-A5DD-5634-2262-907A3CB12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602" y="1880797"/>
              <a:ext cx="575831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78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1CD5127-4E2A-2004-6793-967F1A1A512A}"/>
              </a:ext>
            </a:extLst>
          </p:cNvPr>
          <p:cNvGrpSpPr/>
          <p:nvPr/>
        </p:nvGrpSpPr>
        <p:grpSpPr>
          <a:xfrm>
            <a:off x="3124596" y="2054660"/>
            <a:ext cx="6396692" cy="1523131"/>
            <a:chOff x="3850551" y="2054659"/>
            <a:chExt cx="6396692" cy="1523131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1E64E544-62B0-F9C6-18D0-128C951DCC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50551" y="2054659"/>
              <a:ext cx="6396692" cy="1523131"/>
              <a:chOff x="3615601" y="5198733"/>
              <a:chExt cx="6397867" cy="1495069"/>
            </a:xfrm>
          </p:grpSpPr>
          <p:sp>
            <p:nvSpPr>
              <p:cNvPr id="14" name="Rechthoek: afgeronde hoeken 13">
                <a:extLst>
                  <a:ext uri="{FF2B5EF4-FFF2-40B4-BE49-F238E27FC236}">
                    <a16:creationId xmlns:a16="http://schemas.microsoft.com/office/drawing/2014/main" id="{1ED65573-7BD0-01E1-2B83-65A952D355B2}"/>
                  </a:ext>
                </a:extLst>
              </p:cNvPr>
              <p:cNvSpPr/>
              <p:nvPr/>
            </p:nvSpPr>
            <p:spPr>
              <a:xfrm>
                <a:off x="3615601" y="5198733"/>
                <a:ext cx="6397867" cy="1495069"/>
              </a:xfrm>
              <a:prstGeom prst="roundRect">
                <a:avLst>
                  <a:gd name="adj" fmla="val 3868"/>
                </a:avLst>
              </a:prstGeom>
              <a:solidFill>
                <a:srgbClr val="EAE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0DBECB60-3251-BC6B-27B8-900CCD5D2A86}"/>
                  </a:ext>
                </a:extLst>
              </p:cNvPr>
              <p:cNvSpPr txBox="1"/>
              <p:nvPr/>
            </p:nvSpPr>
            <p:spPr>
              <a:xfrm>
                <a:off x="3636995" y="5305857"/>
                <a:ext cx="4328771" cy="325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36000" rtlCol="0">
                <a:spAutoFit/>
              </a:bodyPr>
              <a:lstStyle/>
              <a:p>
                <a:pPr marL="128905" marR="9525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nl-NL" sz="1600" b="1" dirty="0">
                    <a:solidFill>
                      <a:srgbClr val="682A7B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Ga zorgvuldig om met uw inloggegevens</a:t>
                </a:r>
                <a:endParaRPr lang="nl-NL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A1468CBE-B7AD-CDD0-EDE7-7B291D1A7E08}"/>
                  </a:ext>
                </a:extLst>
              </p:cNvPr>
              <p:cNvSpPr txBox="1"/>
              <p:nvPr/>
            </p:nvSpPr>
            <p:spPr>
              <a:xfrm>
                <a:off x="4629475" y="5667701"/>
                <a:ext cx="5383993" cy="574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36000" rtlCol="0">
                <a:spAutoFit/>
              </a:bodyPr>
              <a:lstStyle/>
              <a:p>
                <a:pPr marL="414655" marR="95250" indent="-285750">
                  <a:lnSpc>
                    <a:spcPct val="100000"/>
                  </a:lnSpc>
                  <a:spcBef>
                    <a:spcPts val="5"/>
                  </a:spcBef>
                  <a:buClr>
                    <a:srgbClr val="F09420"/>
                  </a:buClr>
                  <a:buFont typeface="Wingdings" panose="05000000000000000000" pitchFamily="2" charset="2"/>
                  <a:buChar char="ü"/>
                </a:pPr>
                <a:r>
                  <a:rPr lang="nl-NL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Houd uw gebruikersnaam en wachtwoord geheim!</a:t>
                </a:r>
              </a:p>
              <a:p>
                <a:pPr marL="414655" marR="95250" indent="-285750">
                  <a:lnSpc>
                    <a:spcPct val="100000"/>
                  </a:lnSpc>
                  <a:spcBef>
                    <a:spcPts val="5"/>
                  </a:spcBef>
                  <a:buClr>
                    <a:srgbClr val="F09420"/>
                  </a:buClr>
                  <a:buFont typeface="Wingdings" panose="05000000000000000000" pitchFamily="2" charset="2"/>
                  <a:buChar char="ü"/>
                </a:pPr>
                <a:r>
                  <a:rPr lang="nl-NL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Voorkom misbruik! </a:t>
                </a:r>
              </a:p>
            </p:txBody>
          </p:sp>
        </p:grpSp>
        <p:pic>
          <p:nvPicPr>
            <p:cNvPr id="4" name="Afbeelding 3" descr="Afbeelding met symbool, clipart, Graphics, tekenfilm&#10;&#10;Automatisch gegenereerde beschrijving">
              <a:extLst>
                <a:ext uri="{FF2B5EF4-FFF2-40B4-BE49-F238E27FC236}">
                  <a16:creationId xmlns:a16="http://schemas.microsoft.com/office/drawing/2014/main" id="{77718FBB-4623-16B9-9FD0-A6EE52F38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137" y="2539843"/>
              <a:ext cx="856102" cy="85610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590A8CFB-ABBD-DB7E-E9D4-7CC2F334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C1423-F349-4695-BF05-B1B484D6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682A7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voorbeeld: Kanker.nl</a:t>
            </a:r>
            <a:endParaRPr lang="nl-NL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54DA30D5-F14F-4FE4-8C62-B392749D44F2}"/>
              </a:ext>
            </a:extLst>
          </p:cNvPr>
          <p:cNvSpPr txBox="1">
            <a:spLocks/>
          </p:cNvSpPr>
          <p:nvPr/>
        </p:nvSpPr>
        <p:spPr bwMode="auto">
          <a:xfrm>
            <a:off x="11719560" y="6546056"/>
            <a:ext cx="472440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29D8383-B367-476B-800A-012F250F2DA4}" type="slidenum">
              <a:rPr lang="en-US" altLang="nl-NL" sz="120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nl-NL" sz="1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06097D-E57B-8747-6720-2B3BDA30A819}"/>
              </a:ext>
            </a:extLst>
          </p:cNvPr>
          <p:cNvSpPr/>
          <p:nvPr/>
        </p:nvSpPr>
        <p:spPr>
          <a:xfrm>
            <a:off x="10068889" y="1824623"/>
            <a:ext cx="68103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491A233-F1C1-3364-6B7D-977960AAC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90" y="636687"/>
            <a:ext cx="1557690" cy="155769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D1F1FB-3189-44A8-BCAA-47A33258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729"/>
            <a:ext cx="10407977" cy="4351338"/>
          </a:xfrm>
        </p:spPr>
        <p:txBody>
          <a:bodyPr>
            <a:normAutofit/>
          </a:bodyPr>
          <a:lstStyle/>
          <a:p>
            <a:r>
              <a:rPr lang="nl-NL" sz="2400" dirty="0"/>
              <a:t>Het centrale online platform in Nederland over kanker</a:t>
            </a:r>
          </a:p>
          <a:p>
            <a:r>
              <a:rPr lang="nl-NL" sz="2400" dirty="0"/>
              <a:t>Voor patiënten, ex-patiënten en hun naasten</a:t>
            </a:r>
          </a:p>
          <a:p>
            <a:r>
              <a:rPr lang="nl-NL" sz="2400" dirty="0"/>
              <a:t>Organisaties achter Kanker.nl:</a:t>
            </a:r>
          </a:p>
          <a:p>
            <a:pPr lvl="1"/>
            <a:r>
              <a:rPr lang="nl-NL" sz="2400" dirty="0"/>
              <a:t>KWF Kankerbestrijding</a:t>
            </a:r>
          </a:p>
          <a:p>
            <a:pPr lvl="1"/>
            <a:r>
              <a:rPr lang="nl-NL" sz="2400" dirty="0"/>
              <a:t>de Nederlandse Federatie van Kankerpatiëntenorganisaties (NFK)</a:t>
            </a:r>
          </a:p>
          <a:p>
            <a:pPr lvl="1"/>
            <a:r>
              <a:rPr lang="nl-NL" sz="2400" dirty="0"/>
              <a:t>het Integraal Kankercentrum Nederland (IKNL)</a:t>
            </a:r>
          </a:p>
        </p:txBody>
      </p:sp>
    </p:spTree>
    <p:extLst>
      <p:ext uri="{BB962C8B-B14F-4D97-AF65-F5344CB8AC3E}">
        <p14:creationId xmlns:p14="http://schemas.microsoft.com/office/powerpoint/2010/main" val="18824720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Breedbeeld</PresentationFormat>
  <Paragraphs>163</Paragraphs>
  <Slides>26</Slides>
  <Notes>24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Aptos</vt:lpstr>
      <vt:lpstr>Arial</vt:lpstr>
      <vt:lpstr>Calibri</vt:lpstr>
      <vt:lpstr>Open Sans</vt:lpstr>
      <vt:lpstr>Roboto</vt:lpstr>
      <vt:lpstr>Wingdings</vt:lpstr>
      <vt:lpstr>Kantoorthema</vt:lpstr>
      <vt:lpstr>PowerPoint-presentatie</vt:lpstr>
      <vt:lpstr>DIGIVITALER</vt:lpstr>
      <vt:lpstr>Patiëntenplatforms, iets voor u?</vt:lpstr>
      <vt:lpstr>Wat is een patiëntenplatform?</vt:lpstr>
      <vt:lpstr>Voor wie zijn patiëntenplatforms bedoeld?</vt:lpstr>
      <vt:lpstr>Wat kunt u op een patiëntenplatform doen?</vt:lpstr>
      <vt:lpstr>Hoe betrouwbaar en veilig zijn patiëntenplatforms?</vt:lpstr>
      <vt:lpstr>Tip</vt:lpstr>
      <vt:lpstr>Een voorbeeld: Kanker.nl</vt:lpstr>
      <vt:lpstr>PowerPoint-presentatie</vt:lpstr>
      <vt:lpstr>PowerPoint-presentatie</vt:lpstr>
      <vt:lpstr>Een voorbeeld: Nieren.nl</vt:lpstr>
      <vt:lpstr>PowerPoint-presentatie</vt:lpstr>
      <vt:lpstr>PowerPoint-presentatie</vt:lpstr>
      <vt:lpstr>Een voorbeeld: Dementie.nl</vt:lpstr>
      <vt:lpstr>PowerPoint-presentatie</vt:lpstr>
      <vt:lpstr>PowerPoint-presentatie</vt:lpstr>
      <vt:lpstr>Een voorbeeld: Longforum.nl</vt:lpstr>
      <vt:lpstr>PowerPoint-presentatie</vt:lpstr>
      <vt:lpstr>PowerPoint-presentatie</vt:lpstr>
      <vt:lpstr>Een voorbeeld: Diabetes.nl</vt:lpstr>
      <vt:lpstr>PowerPoint-presentatie</vt:lpstr>
      <vt:lpstr>PowerPoint-presentatie</vt:lpstr>
      <vt:lpstr>Een voorbeeld: Reuma.nl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Stichting Digisterker</dc:creator>
  <cp:lastModifiedBy>Bram</cp:lastModifiedBy>
  <cp:revision>280</cp:revision>
  <dcterms:created xsi:type="dcterms:W3CDTF">2021-01-27T11:25:49Z</dcterms:created>
  <dcterms:modified xsi:type="dcterms:W3CDTF">2024-03-22T13:52:35Z</dcterms:modified>
</cp:coreProperties>
</file>