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1723" r:id="rId2"/>
    <p:sldId id="289" r:id="rId3"/>
    <p:sldId id="294" r:id="rId4"/>
    <p:sldId id="287" r:id="rId5"/>
    <p:sldId id="1694" r:id="rId6"/>
    <p:sldId id="295" r:id="rId7"/>
    <p:sldId id="1726" r:id="rId8"/>
    <p:sldId id="1724" r:id="rId9"/>
    <p:sldId id="297" r:id="rId10"/>
    <p:sldId id="292" r:id="rId11"/>
    <p:sldId id="298" r:id="rId12"/>
    <p:sldId id="273" r:id="rId13"/>
    <p:sldId id="1727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7537" userDrawn="1">
          <p15:clr>
            <a:srgbClr val="A4A3A4"/>
          </p15:clr>
        </p15:guide>
        <p15:guide id="3" orient="horz" pos="504" userDrawn="1">
          <p15:clr>
            <a:srgbClr val="A4A3A4"/>
          </p15:clr>
        </p15:guide>
        <p15:guide id="4" pos="597" userDrawn="1">
          <p15:clr>
            <a:srgbClr val="A4A3A4"/>
          </p15:clr>
        </p15:guide>
        <p15:guide id="5" orient="horz" pos="179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5E1"/>
    <a:srgbClr val="F4951F"/>
    <a:srgbClr val="692A7C"/>
    <a:srgbClr val="D9D9D9"/>
    <a:srgbClr val="FCE2EF"/>
    <a:srgbClr val="FCDEBA"/>
    <a:srgbClr val="62355C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8647" autoAdjust="0"/>
  </p:normalViewPr>
  <p:slideViewPr>
    <p:cSldViewPr snapToGrid="0" showGuides="1">
      <p:cViewPr varScale="1">
        <p:scale>
          <a:sx n="100" d="100"/>
          <a:sy n="100" d="100"/>
        </p:scale>
        <p:origin x="990" y="72"/>
      </p:cViewPr>
      <p:guideLst>
        <p:guide pos="7537"/>
        <p:guide orient="horz" pos="504"/>
        <p:guide pos="597"/>
        <p:guide orient="horz" pos="179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4" d="100"/>
          <a:sy n="94" d="100"/>
        </p:scale>
        <p:origin x="360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A72ECE81-EF21-49A2-0140-5C3A5EC4DA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27436C7-8B5A-C512-47E1-85989C8365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D9DCC-2013-45AF-8556-2EECCBAB46D8}" type="datetimeFigureOut">
              <a:rPr lang="nl-NL" smtClean="0"/>
              <a:t>17-6-2024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8A7E718-BC38-4A52-EF2E-0A8022E7050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0559512-19C4-7E6B-1480-94C21B9BAF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7A992-C5ED-43AE-B2A9-74E37CA5A2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3653441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85F84-E5FA-471E-8CB5-05F6BEDD65C2}" type="datetimeFigureOut">
              <a:rPr lang="nl-NL" smtClean="0"/>
              <a:t>17-6-2024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5300E-F26F-4610-B37F-23FBDD69C6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9747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tz-toestemming.nl/kennis-en-ondersteuning/webshop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jnmitz.nl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jnmitz.nl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5300E-F26F-4610-B37F-23FBDD69C691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7821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5300E-F26F-4610-B37F-23FBDD69C691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6220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5300E-F26F-4610-B37F-23FBDD69C691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5580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="0" i="0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Video ‘Waarom zou ik </a:t>
            </a:r>
            <a:r>
              <a:rPr lang="nl-NL" b="0" i="0" dirty="0" err="1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Mitz</a:t>
            </a:r>
            <a:r>
              <a:rPr lang="nl-NL" b="0" i="0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 gebruiken?’ 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YouTube: </a:t>
            </a:r>
            <a:r>
              <a:rPr lang="en-US" sz="1800" u="sng" kern="100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https://digivitaler.nl/zorgaanbieder-toestemming-geven/</a:t>
            </a:r>
            <a:endParaRPr lang="nl-N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F4306-BC21-407F-96D7-FA265F00876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4776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err="1"/>
              <a:t>Mitz</a:t>
            </a:r>
            <a:r>
              <a:rPr lang="nl-NL" dirty="0"/>
              <a:t> heeft een webshop waar zorgaanbieders gratis voorlichtings- en promotiematerialen kunnen bestellen of kunnen downloaden, zoals een patiëntenfolder, stripverhaal en wachtkamerposter. Wellicht ook interessant voor u als docent.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Link webshop </a:t>
            </a:r>
            <a:r>
              <a:rPr lang="nl-NL" dirty="0" err="1"/>
              <a:t>Mitz</a:t>
            </a:r>
            <a:r>
              <a:rPr lang="nl-NL" dirty="0"/>
              <a:t>: </a:t>
            </a:r>
            <a:r>
              <a:rPr lang="nl-NL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https://www.mitz-toestemming.nl/kennis-en-ondersteuning/webshop</a:t>
            </a:r>
            <a:endParaRPr lang="nl-N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5300E-F26F-4610-B37F-23FBDD69C691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2809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5300E-F26F-4610-B37F-23FBDD69C691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6128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/>
              <a:t>Dan kan het belangrijk zijn dat de arts weet: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200" dirty="0"/>
              <a:t>Welke medicijnen u gebruikt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200" dirty="0"/>
              <a:t>Onder behandeling bent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200" dirty="0"/>
              <a:t>Allergisch bent</a:t>
            </a:r>
            <a:endParaRPr lang="nl-NL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5300E-F26F-4610-B37F-23FBDD69C691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5789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Stichting Gemeenschappelijke Voorzieningen voor Zorgcommunicatie is verantwoordelijk voor </a:t>
            </a:r>
            <a:r>
              <a:rPr lang="nl-NL" sz="12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Mitz</a:t>
            </a:r>
            <a:r>
              <a:rPr lang="nl-NL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Zij hebben aan VZVZ gevraagd om </a:t>
            </a:r>
            <a:r>
              <a:rPr lang="nl-NL" sz="12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Mitz</a:t>
            </a:r>
            <a:r>
              <a:rPr lang="nl-NL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 maken. Dit doen ze namens alle ziekenhuizen, huisartsen en andere zorgaanbieders in Nederland. VZVZ staat voor de </a:t>
            </a:r>
            <a:r>
              <a:rPr lang="nl-NL" b="0" i="0" dirty="0">
                <a:solidFill>
                  <a:srgbClr val="FFFFFF"/>
                </a:solidFill>
                <a:effectLst/>
                <a:latin typeface="Lato" panose="020F0502020204030203" pitchFamily="34" charset="0"/>
              </a:rPr>
              <a:t>Vereniging van Zorgaanbieders voor Zorgcommunicatie. VZVZ is een vereniging van koepelorganisaties in de Nederlandse gezondheidszorg en van hun patiënten.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200" b="0" i="0" dirty="0">
              <a:solidFill>
                <a:srgbClr val="FFFFFF"/>
              </a:solidFill>
              <a:effectLst/>
              <a:latin typeface="Lato" panose="020F05020202040302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2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Mitz</a:t>
            </a:r>
            <a:r>
              <a:rPr lang="nl-NL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 een gezamenlijk initiatief van de zorgaanbieders in Nederland en wordt ondersteund door het ministerie van Volksgezondheid, Welzijn en Sport (VWS).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5300E-F26F-4610-B37F-23FBDD69C691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6790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2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5300E-F26F-4610-B37F-23FBDD69C691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4943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5300E-F26F-4610-B37F-23FBDD69C691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4379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5300E-F26F-4610-B37F-23FBDD69C691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829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URL-</a:t>
            </a:r>
            <a:r>
              <a:rPr lang="en-US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adres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1800" u="sng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https://www.mijnmitz.nl/</a:t>
            </a:r>
            <a:endParaRPr lang="nl-NL" u="non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5300E-F26F-4610-B37F-23FBDD69C691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0763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/>
              <a:t>Belangrijk! Het kan zijn dat uw zorgaanbieders nog geen gebruik maken van </a:t>
            </a:r>
            <a:r>
              <a:rPr lang="nl-NL" sz="1200" dirty="0" err="1"/>
              <a:t>Mitz</a:t>
            </a:r>
            <a:r>
              <a:rPr lang="nl-NL" sz="1200" dirty="0"/>
              <a:t>. Zodra ze aangesloten zijn op </a:t>
            </a:r>
            <a:r>
              <a:rPr lang="nl-NL" sz="1200" dirty="0" err="1"/>
              <a:t>Mitz</a:t>
            </a:r>
            <a:r>
              <a:rPr lang="nl-NL" sz="1200" dirty="0"/>
              <a:t>, kunnen ze meteen zien of u toestemming heeft gegeven.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/>
              <a:t>U kunt als docent tijdens de les naar </a:t>
            </a:r>
            <a:r>
              <a:rPr lang="en-US" sz="1200" u="sng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https://www.mijnmitz.nl/</a:t>
            </a:r>
            <a:r>
              <a:rPr lang="nl-NL" sz="1200" dirty="0"/>
              <a:t> gaan om één en ander te laten zien, zonder het risico te lopen dat hierbij persoonlijke gegevens van uzelf zichtbaar worden. Hiervoor moet u dan wel inloggen met uw </a:t>
            </a:r>
            <a:r>
              <a:rPr lang="nl-NL" sz="1200" dirty="0" err="1"/>
              <a:t>DigiD</a:t>
            </a:r>
            <a:r>
              <a:rPr lang="nl-NL" sz="1200" dirty="0"/>
              <a:t> app, en niet met sms-controle, want dan moet u uw </a:t>
            </a:r>
            <a:r>
              <a:rPr lang="nl-NL" sz="1200" dirty="0" err="1"/>
              <a:t>DigiD</a:t>
            </a:r>
            <a:r>
              <a:rPr lang="nl-NL" sz="1200" dirty="0"/>
              <a:t>-gebruikersnaam zichtbaar voor de cursisten invullen.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5300E-F26F-4610-B37F-23FBDD69C691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1465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tekst, computer, computer&#10;&#10;Automatisch gegenereerde beschrijving">
            <a:extLst>
              <a:ext uri="{FF2B5EF4-FFF2-40B4-BE49-F238E27FC236}">
                <a16:creationId xmlns:a16="http://schemas.microsoft.com/office/drawing/2014/main" id="{99FB4FC8-9369-45C8-9C8E-887922E0D2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89" t="4681" r="18312" b="43721"/>
          <a:stretch/>
        </p:blipFill>
        <p:spPr>
          <a:xfrm>
            <a:off x="0" y="0"/>
            <a:ext cx="12192000" cy="653010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52426F1-A5A8-427C-B0DC-EDAD9E1899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8E1B741-08CA-4CF6-BB02-DF99CA9C9B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9042376-887C-4CC1-9558-AB34E87A3B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7C1B7D-BD86-452A-A45F-B6A7DDA21FD2}" type="datetimeFigureOut">
              <a:rPr lang="nl-NL" smtClean="0"/>
              <a:t>17-6-2024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F6D69B1-2065-418B-9FD9-FF93F164A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CDB2BAD-6605-46DB-93A3-D55E6F7B3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ED1C9F-A30E-43E6-991C-67481C897E6E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57579F6-A375-4702-B11E-0B84B933B76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42" y="161593"/>
            <a:ext cx="857058" cy="85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914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88BAA7-E4F2-4EA2-9A6D-8E50A7234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33F5673-05AD-4C09-AAF9-1E3498FC5E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824157-B283-4F6D-9982-AB476EA807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7C1B7D-BD86-452A-A45F-B6A7DDA21FD2}" type="datetimeFigureOut">
              <a:rPr lang="nl-NL" smtClean="0"/>
              <a:t>17-6-2024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FE1A9C-389B-404A-B6B3-B28BEA1AA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7791138-4081-46BD-BDDF-141DBA413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ED1C9F-A30E-43E6-991C-67481C897E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0426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AE9B848-4673-4589-ADD0-1A8EE6291F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AE30C47-8845-4C16-B4E3-FC3D27DB63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AEC4787-1C86-48BF-989C-86F9AF46A6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7C1B7D-BD86-452A-A45F-B6A7DDA21FD2}" type="datetimeFigureOut">
              <a:rPr lang="nl-NL" smtClean="0"/>
              <a:t>17-6-2024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0120BD-8B65-46A7-B66A-67A02085E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385359-0BE1-467E-A1F3-48BBB07BF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ED1C9F-A30E-43E6-991C-67481C897E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0906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3C6E8C-7BB0-4A8B-9EE0-5D1F576FF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AA6329-60FE-4B25-8A22-BDC88D92B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50000"/>
              </a:lnSpc>
              <a:defRPr sz="3600"/>
            </a:lvl1pPr>
            <a:lvl2pPr>
              <a:lnSpc>
                <a:spcPct val="150000"/>
              </a:lnSpc>
              <a:defRPr sz="3200"/>
            </a:lvl2pPr>
            <a:lvl3pPr>
              <a:lnSpc>
                <a:spcPct val="150000"/>
              </a:lnSpc>
              <a:defRPr sz="2800"/>
            </a:lvl3pPr>
            <a:lvl4pPr>
              <a:lnSpc>
                <a:spcPct val="150000"/>
              </a:lnSpc>
              <a:defRPr sz="2400"/>
            </a:lvl4pPr>
            <a:lvl5pPr>
              <a:lnSpc>
                <a:spcPct val="150000"/>
              </a:lnSpc>
              <a:defRPr sz="24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925813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C23795-E773-4D96-B0AB-A736B3CD2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64C74A6-F460-460B-87E8-55123C9FD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D551561-6CD0-4E96-A92F-1AE513D8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7C1B7D-BD86-452A-A45F-B6A7DDA21FD2}" type="datetimeFigureOut">
              <a:rPr lang="nl-NL" smtClean="0"/>
              <a:t>17-6-2024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C728C79-8CBD-4731-98D1-4A2D476AF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F5C1C60-D65A-45E0-BFF8-810EB4258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ED1C9F-A30E-43E6-991C-67481C897E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5114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C18190-91DB-436F-BACE-A0F925F8D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FD8DC2-DFBF-4EF2-8376-E789092DC1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F4951F"/>
              </a:buClr>
              <a:defRPr/>
            </a:lvl1pPr>
            <a:lvl2pPr>
              <a:buClr>
                <a:srgbClr val="F4951F"/>
              </a:buClr>
              <a:defRPr/>
            </a:lvl2pPr>
            <a:lvl3pPr>
              <a:buClr>
                <a:srgbClr val="F4951F"/>
              </a:buClr>
              <a:defRPr/>
            </a:lvl3pPr>
            <a:lvl4pPr>
              <a:buClr>
                <a:srgbClr val="F4951F"/>
              </a:buClr>
              <a:defRPr/>
            </a:lvl4pPr>
            <a:lvl5pPr>
              <a:buClr>
                <a:srgbClr val="F4951F"/>
              </a:buClr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184BBDD-18C5-4AD1-A605-50ABB4BFEF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D2DEBC9-2150-4485-B174-8B949C6119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7C1B7D-BD86-452A-A45F-B6A7DDA21FD2}" type="datetimeFigureOut">
              <a:rPr lang="nl-NL" smtClean="0"/>
              <a:t>17-6-2024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B618AC8-817C-4ABC-9F72-EC3480A85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F33992F-1383-49F5-87AC-267741157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ED1C9F-A30E-43E6-991C-67481C897E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9607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9B6A71-4402-4B59-A6EB-B17F60A6D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510D921-62F7-4835-BE8A-3DD365495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572B530-4B62-411E-96FE-AA577EF164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3B58995-DAFB-4BAA-8210-73A20B6E27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6D2C0D9-BAAB-49FF-A10B-B9DFB3E266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664ABE0-AE20-46AC-9B35-1DC192993B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7C1B7D-BD86-452A-A45F-B6A7DDA21FD2}" type="datetimeFigureOut">
              <a:rPr lang="nl-NL" smtClean="0"/>
              <a:t>17-6-2024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94BA60F-B0C0-4949-B659-64A782051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9AA2474-83B9-46C6-84F9-CFE2BDCCA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ED1C9F-A30E-43E6-991C-67481C897E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0955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142041-01C5-4B32-9307-E8B6B136F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6612876-8C98-47DC-BFB3-7609B209D1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7C1B7D-BD86-452A-A45F-B6A7DDA21FD2}" type="datetimeFigureOut">
              <a:rPr lang="nl-NL" smtClean="0"/>
              <a:t>17-6-2024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2233BFE-C336-4E05-A2C5-CB8524006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6FBA19A-D220-4EC3-8B5E-6347C019B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ED1C9F-A30E-43E6-991C-67481C897E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2242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EAEAA5E-B86C-4064-B6D9-F90FC57503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7C1B7D-BD86-452A-A45F-B6A7DDA21FD2}" type="datetimeFigureOut">
              <a:rPr lang="nl-NL" smtClean="0"/>
              <a:t>17-6-2024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BFB1548-6BE4-4A6B-B1EC-4C8E060FA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16D9DCD-61E9-4C81-B64F-688EFC19D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ED1C9F-A30E-43E6-991C-67481C897E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3327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261455-B004-4CCC-B893-54353F307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4EB489-8FF0-4A51-9773-3EC752D80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5D8E74D-6846-4BE6-99C7-C92B2984AD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1CFCF67-757C-4983-BB13-B0C1DF6F41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7C1B7D-BD86-452A-A45F-B6A7DDA21FD2}" type="datetimeFigureOut">
              <a:rPr lang="nl-NL" smtClean="0"/>
              <a:t>17-6-2024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80D9D0D-9E47-4FEF-800B-490552285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7D92A56-F729-4971-80BC-4B577803F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ED1C9F-A30E-43E6-991C-67481C897E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3008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2D302E-98A9-47BA-B3CA-C3542F7D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03D4C62-7AAB-450B-979A-61F0CE2F1E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154B938-7EE6-49B7-B70F-7E9126CD88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9DFA71D-121C-46D0-A616-09308FB33D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7C1B7D-BD86-452A-A45F-B6A7DDA21FD2}" type="datetimeFigureOut">
              <a:rPr lang="nl-NL" smtClean="0"/>
              <a:t>17-6-2024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7DCEC96-9ED7-4BF8-B834-29E747171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E4E5873-4ED9-47B8-9564-7BF2B480D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ED1C9F-A30E-43E6-991C-67481C897E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8386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00C00E4-A17A-4A50-9771-8C3CF3CD9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2825A39-70DB-400A-B32E-5E5BAE9A6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Parallellogram 13">
            <a:extLst>
              <a:ext uri="{FF2B5EF4-FFF2-40B4-BE49-F238E27FC236}">
                <a16:creationId xmlns:a16="http://schemas.microsoft.com/office/drawing/2014/main" id="{23A23ADC-3749-4EC3-8D8E-BA9263538682}"/>
              </a:ext>
            </a:extLst>
          </p:cNvPr>
          <p:cNvSpPr/>
          <p:nvPr userDrawn="1"/>
        </p:nvSpPr>
        <p:spPr>
          <a:xfrm flipH="1">
            <a:off x="2" y="6522330"/>
            <a:ext cx="12191998" cy="335670"/>
          </a:xfrm>
          <a:prstGeom prst="rect">
            <a:avLst/>
          </a:prstGeom>
          <a:solidFill>
            <a:srgbClr val="692A7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C87E179D-389D-4EDE-B984-D003183B2ED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949" y="5258087"/>
            <a:ext cx="1130276" cy="11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43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692A7C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4951F"/>
        </a:buClr>
        <a:buFont typeface="Arial" panose="020B0604020202020204" pitchFamily="34" charset="0"/>
        <a:buChar char="•"/>
        <a:defRPr sz="2800" b="0" kern="1200">
          <a:solidFill>
            <a:srgbClr val="692A7C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4951F"/>
        </a:buClr>
        <a:buFont typeface="Arial" panose="020B0604020202020204" pitchFamily="34" charset="0"/>
        <a:buChar char="•"/>
        <a:defRPr sz="2400" b="0" kern="1200">
          <a:solidFill>
            <a:srgbClr val="692A7C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4951F"/>
        </a:buClr>
        <a:buFont typeface="Arial" panose="020B0604020202020204" pitchFamily="34" charset="0"/>
        <a:buChar char="•"/>
        <a:defRPr sz="2000" b="0" kern="1200">
          <a:solidFill>
            <a:srgbClr val="692A7C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4951F"/>
        </a:buClr>
        <a:buFont typeface="Arial" panose="020B0604020202020204" pitchFamily="34" charset="0"/>
        <a:buChar char="•"/>
        <a:defRPr sz="1800" b="0" kern="1200">
          <a:solidFill>
            <a:srgbClr val="692A7C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4951F"/>
        </a:buClr>
        <a:buFont typeface="Arial" panose="020B0604020202020204" pitchFamily="34" charset="0"/>
        <a:buChar char="•"/>
        <a:defRPr sz="1800" b="0" kern="1200">
          <a:solidFill>
            <a:srgbClr val="692A7C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vitaler.nl/zorgaanbieder-toestemming-geven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tz-toestemming.nl/kennis-en-ondersteuning/webshop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jnmitz.nl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831D7F5E-3174-F5F8-1784-3161A17F17F9}"/>
              </a:ext>
            </a:extLst>
          </p:cNvPr>
          <p:cNvSpPr txBox="1">
            <a:spLocks/>
          </p:cNvSpPr>
          <p:nvPr/>
        </p:nvSpPr>
        <p:spPr>
          <a:xfrm>
            <a:off x="838200" y="1271201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4951F"/>
              </a:buClr>
              <a:buFont typeface="Arial" panose="020B0604020202020204" pitchFamily="34" charset="0"/>
              <a:buChar char="•"/>
              <a:defRPr sz="2800" b="0" kern="1200">
                <a:solidFill>
                  <a:srgbClr val="692A7C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4951F"/>
              </a:buClr>
              <a:buFont typeface="Arial" panose="020B0604020202020204" pitchFamily="34" charset="0"/>
              <a:buChar char="•"/>
              <a:defRPr sz="2400" b="0" kern="1200">
                <a:solidFill>
                  <a:srgbClr val="692A7C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4951F"/>
              </a:buClr>
              <a:buFont typeface="Arial" panose="020B0604020202020204" pitchFamily="34" charset="0"/>
              <a:buChar char="•"/>
              <a:defRPr sz="2000" b="0" kern="1200">
                <a:solidFill>
                  <a:srgbClr val="692A7C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4951F"/>
              </a:buClr>
              <a:buFont typeface="Arial" panose="020B0604020202020204" pitchFamily="34" charset="0"/>
              <a:buChar char="•"/>
              <a:defRPr sz="1800" b="0" kern="1200">
                <a:solidFill>
                  <a:srgbClr val="692A7C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4951F"/>
              </a:buClr>
              <a:buFont typeface="Arial" panose="020B0604020202020204" pitchFamily="34" charset="0"/>
              <a:buChar char="•"/>
              <a:defRPr sz="1800" b="0" kern="1200">
                <a:solidFill>
                  <a:srgbClr val="692A7C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nl-NL" sz="4000" dirty="0"/>
          </a:p>
          <a:p>
            <a:pPr marL="0" indent="0" algn="ctr">
              <a:buNone/>
            </a:pPr>
            <a:r>
              <a:rPr lang="nl-NL" sz="4000" dirty="0"/>
              <a:t>Aanwijzing vooraf voor de docent:</a:t>
            </a:r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sz="2400" dirty="0"/>
              <a:t>In de notitievelden onder de dia’s kan aanvullende informatie staan.</a:t>
            </a:r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0692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el 1">
            <a:extLst>
              <a:ext uri="{FF2B5EF4-FFF2-40B4-BE49-F238E27FC236}">
                <a16:creationId xmlns:a16="http://schemas.microsoft.com/office/drawing/2014/main" id="{5BCA89F3-D021-4F24-845E-5062C3F53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/>
              <a:t>Let op!</a:t>
            </a:r>
          </a:p>
        </p:txBody>
      </p:sp>
      <p:sp>
        <p:nvSpPr>
          <p:cNvPr id="27" name="Tijdelijke aanduiding voor dianummer 4">
            <a:extLst>
              <a:ext uri="{FF2B5EF4-FFF2-40B4-BE49-F238E27FC236}">
                <a16:creationId xmlns:a16="http://schemas.microsoft.com/office/drawing/2014/main" id="{0E15514F-E403-4275-9607-7E4F39415D2E}"/>
              </a:ext>
            </a:extLst>
          </p:cNvPr>
          <p:cNvSpPr txBox="1">
            <a:spLocks/>
          </p:cNvSpPr>
          <p:nvPr/>
        </p:nvSpPr>
        <p:spPr bwMode="auto">
          <a:xfrm>
            <a:off x="11719560" y="6546056"/>
            <a:ext cx="472440" cy="31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129D8383-B367-476B-800A-012F250F2DA4}" type="slidenum">
              <a:rPr lang="en-US" altLang="nl-NL" sz="1200" smtClean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altLang="nl-NL" sz="12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4B814EAB-D83A-1F23-9C3D-CF820887ADB6}"/>
              </a:ext>
            </a:extLst>
          </p:cNvPr>
          <p:cNvGrpSpPr/>
          <p:nvPr/>
        </p:nvGrpSpPr>
        <p:grpSpPr>
          <a:xfrm>
            <a:off x="2891120" y="2594616"/>
            <a:ext cx="6432061" cy="1668768"/>
            <a:chOff x="3615599" y="5198734"/>
            <a:chExt cx="6432061" cy="1606221"/>
          </a:xfrm>
        </p:grpSpPr>
        <p:sp>
          <p:nvSpPr>
            <p:cNvPr id="6" name="Rechthoek: afgeronde hoeken 5">
              <a:extLst>
                <a:ext uri="{FF2B5EF4-FFF2-40B4-BE49-F238E27FC236}">
                  <a16:creationId xmlns:a16="http://schemas.microsoft.com/office/drawing/2014/main" id="{4406410E-0640-52CB-99D3-6B1631D6B956}"/>
                </a:ext>
              </a:extLst>
            </p:cNvPr>
            <p:cNvSpPr/>
            <p:nvPr/>
          </p:nvSpPr>
          <p:spPr>
            <a:xfrm>
              <a:off x="3615599" y="5198734"/>
              <a:ext cx="6419606" cy="1606221"/>
            </a:xfrm>
            <a:prstGeom prst="roundRect">
              <a:avLst>
                <a:gd name="adj" fmla="val 3868"/>
              </a:avLst>
            </a:prstGeom>
            <a:solidFill>
              <a:srgbClr val="EAE5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Tekstvak 6">
              <a:extLst>
                <a:ext uri="{FF2B5EF4-FFF2-40B4-BE49-F238E27FC236}">
                  <a16:creationId xmlns:a16="http://schemas.microsoft.com/office/drawing/2014/main" id="{128D290C-9EF3-0014-89CF-E5F4F266D964}"/>
                </a:ext>
              </a:extLst>
            </p:cNvPr>
            <p:cNvSpPr txBox="1"/>
            <p:nvPr/>
          </p:nvSpPr>
          <p:spPr>
            <a:xfrm>
              <a:off x="4572195" y="5370824"/>
              <a:ext cx="4383942" cy="3735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36000" rtlCol="0">
              <a:spAutoFit/>
            </a:bodyPr>
            <a:lstStyle/>
            <a:p>
              <a:pPr marL="128905" marR="95250">
                <a:lnSpc>
                  <a:spcPct val="100000"/>
                </a:lnSpc>
                <a:spcBef>
                  <a:spcPts val="5"/>
                </a:spcBef>
              </a:pPr>
              <a:r>
                <a:rPr lang="nl-NL" sz="1600" b="1" dirty="0">
                  <a:solidFill>
                    <a:srgbClr val="682A7B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Ga zorgvuldig om met uw inloggegevens</a:t>
              </a:r>
              <a:endParaRPr lang="nl-N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8" name="Picture 4" descr="DigiD-logo">
              <a:extLst>
                <a:ext uri="{FF2B5EF4-FFF2-40B4-BE49-F238E27FC236}">
                  <a16:creationId xmlns:a16="http://schemas.microsoft.com/office/drawing/2014/main" id="{C92DC7AB-3563-986A-FB5C-772A72080F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8422" y="5456542"/>
              <a:ext cx="693015" cy="693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4F4437AA-9EA9-BD26-94E0-7BD98249AF92}"/>
                </a:ext>
              </a:extLst>
            </p:cNvPr>
            <p:cNvSpPr txBox="1"/>
            <p:nvPr/>
          </p:nvSpPr>
          <p:spPr>
            <a:xfrm>
              <a:off x="4597246" y="5660218"/>
              <a:ext cx="5450414" cy="10368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36000" rtlCol="0">
              <a:spAutoFit/>
            </a:bodyPr>
            <a:lstStyle/>
            <a:p>
              <a:pPr marL="414655" marR="95250" indent="-285750">
                <a:lnSpc>
                  <a:spcPct val="100000"/>
                </a:lnSpc>
                <a:spcBef>
                  <a:spcPts val="5"/>
                </a:spcBef>
                <a:buClr>
                  <a:srgbClr val="F09420"/>
                </a:buClr>
                <a:buFont typeface="Wingdings" panose="05000000000000000000" pitchFamily="2" charset="2"/>
                <a:buChar char="ü"/>
              </a:pPr>
              <a:r>
                <a:rPr lang="nl-NL" sz="1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Houd uw gebruikersnaam en wachtwoord geheim!</a:t>
              </a:r>
            </a:p>
            <a:p>
              <a:pPr marL="414655" marR="95250" indent="-285750">
                <a:lnSpc>
                  <a:spcPct val="100000"/>
                </a:lnSpc>
                <a:spcBef>
                  <a:spcPts val="5"/>
                </a:spcBef>
                <a:buClr>
                  <a:srgbClr val="F09420"/>
                </a:buClr>
                <a:buFont typeface="Wingdings" panose="05000000000000000000" pitchFamily="2" charset="2"/>
                <a:buChar char="ü"/>
              </a:pPr>
              <a:r>
                <a:rPr lang="nl-NL" sz="1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Ga zorgvuldig om met uw </a:t>
              </a:r>
              <a:r>
                <a:rPr lang="nl-NL" sz="1600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DigiD</a:t>
              </a:r>
              <a:r>
                <a:rPr lang="nl-NL" sz="1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app!</a:t>
              </a:r>
            </a:p>
            <a:p>
              <a:pPr marL="414655" marR="95250" indent="-285750">
                <a:lnSpc>
                  <a:spcPct val="100000"/>
                </a:lnSpc>
                <a:spcBef>
                  <a:spcPts val="5"/>
                </a:spcBef>
                <a:buClr>
                  <a:srgbClr val="F09420"/>
                </a:buClr>
                <a:buFont typeface="Wingdings" panose="05000000000000000000" pitchFamily="2" charset="2"/>
                <a:buChar char="ü"/>
              </a:pPr>
              <a:r>
                <a:rPr lang="nl-NL" sz="1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Vertel niemand de pincode van uw app!</a:t>
              </a:r>
            </a:p>
            <a:p>
              <a:pPr marL="414655" marR="95250" indent="-285750">
                <a:lnSpc>
                  <a:spcPct val="100000"/>
                </a:lnSpc>
                <a:spcBef>
                  <a:spcPts val="5"/>
                </a:spcBef>
                <a:buClr>
                  <a:srgbClr val="F09420"/>
                </a:buClr>
                <a:buFont typeface="Wingdings" panose="05000000000000000000" pitchFamily="2" charset="2"/>
                <a:buChar char="ü"/>
              </a:pPr>
              <a:r>
                <a:rPr lang="nl-NL" sz="1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Voorkom misbruik!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8463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CA19BFA4-4088-4158-AD59-DFD98459041C}"/>
              </a:ext>
            </a:extLst>
          </p:cNvPr>
          <p:cNvSpPr txBox="1">
            <a:spLocks/>
          </p:cNvSpPr>
          <p:nvPr/>
        </p:nvSpPr>
        <p:spPr>
          <a:xfrm>
            <a:off x="838200" y="680432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692A7C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nl-NL" dirty="0"/>
              <a:t>Hoe veilig is MijnMitz.nl?</a:t>
            </a:r>
          </a:p>
        </p:txBody>
      </p:sp>
      <p:sp>
        <p:nvSpPr>
          <p:cNvPr id="8" name="Tijdelijke aanduiding voor dianummer 4">
            <a:extLst>
              <a:ext uri="{FF2B5EF4-FFF2-40B4-BE49-F238E27FC236}">
                <a16:creationId xmlns:a16="http://schemas.microsoft.com/office/drawing/2014/main" id="{2D1134A8-5496-4154-B3FC-E8E1A70E2850}"/>
              </a:ext>
            </a:extLst>
          </p:cNvPr>
          <p:cNvSpPr txBox="1">
            <a:spLocks/>
          </p:cNvSpPr>
          <p:nvPr/>
        </p:nvSpPr>
        <p:spPr bwMode="auto">
          <a:xfrm>
            <a:off x="11719560" y="6546056"/>
            <a:ext cx="472440" cy="31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129D8383-B367-476B-800A-012F250F2DA4}" type="slidenum">
              <a:rPr lang="en-US" altLang="nl-NL" sz="1200" smtClean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altLang="nl-NL" sz="12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DC56A109-7E37-BF62-72B9-B2130B8784E1}"/>
              </a:ext>
            </a:extLst>
          </p:cNvPr>
          <p:cNvSpPr txBox="1">
            <a:spLocks/>
          </p:cNvSpPr>
          <p:nvPr/>
        </p:nvSpPr>
        <p:spPr>
          <a:xfrm>
            <a:off x="838200" y="1514729"/>
            <a:ext cx="10515600" cy="435133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4951F"/>
              </a:buClr>
              <a:buFont typeface="Arial" panose="020B0604020202020204" pitchFamily="34" charset="0"/>
              <a:buChar char="•"/>
              <a:defRPr sz="2800" b="0" kern="1200">
                <a:solidFill>
                  <a:srgbClr val="692A7C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4951F"/>
              </a:buClr>
              <a:buFont typeface="Arial" panose="020B0604020202020204" pitchFamily="34" charset="0"/>
              <a:buChar char="•"/>
              <a:defRPr sz="2400" b="0" kern="1200">
                <a:solidFill>
                  <a:srgbClr val="692A7C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4951F"/>
              </a:buClr>
              <a:buFont typeface="Arial" panose="020B0604020202020204" pitchFamily="34" charset="0"/>
              <a:buChar char="•"/>
              <a:defRPr sz="2000" b="0" kern="1200">
                <a:solidFill>
                  <a:srgbClr val="692A7C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4951F"/>
              </a:buClr>
              <a:buFont typeface="Arial" panose="020B0604020202020204" pitchFamily="34" charset="0"/>
              <a:buChar char="•"/>
              <a:defRPr sz="1800" b="0" kern="1200">
                <a:solidFill>
                  <a:srgbClr val="692A7C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4951F"/>
              </a:buClr>
              <a:buFont typeface="Arial" panose="020B0604020202020204" pitchFamily="34" charset="0"/>
              <a:buChar char="•"/>
              <a:defRPr sz="1800" b="0" kern="1200">
                <a:solidFill>
                  <a:srgbClr val="692A7C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nl-NL" sz="2400" dirty="0"/>
              <a:t>U logt op een veilige manier in op MijnMitz.nl (met </a:t>
            </a:r>
            <a:r>
              <a:rPr lang="nl-NL" sz="2400" dirty="0" err="1"/>
              <a:t>DigiD</a:t>
            </a:r>
            <a:r>
              <a:rPr lang="nl-NL" sz="2400" dirty="0"/>
              <a:t> met sms-controle of met de </a:t>
            </a:r>
            <a:r>
              <a:rPr lang="nl-NL" sz="2400" dirty="0" err="1"/>
              <a:t>DigiD</a:t>
            </a:r>
            <a:r>
              <a:rPr lang="nl-NL" sz="2400" dirty="0"/>
              <a:t> app)</a:t>
            </a:r>
          </a:p>
          <a:p>
            <a:pPr>
              <a:lnSpc>
                <a:spcPct val="130000"/>
              </a:lnSpc>
            </a:pPr>
            <a:r>
              <a:rPr lang="nl-NL" sz="2400" dirty="0"/>
              <a:t>Alleen uw keuzes zijn zichtbaar op MijnMitz.nl, niet uw persoonlijke, medische gegevens</a:t>
            </a:r>
          </a:p>
          <a:p>
            <a:pPr>
              <a:lnSpc>
                <a:spcPct val="130000"/>
              </a:lnSpc>
            </a:pPr>
            <a:r>
              <a:rPr lang="nl-NL" sz="2400" dirty="0"/>
              <a:t>Uw werkgever of uw zorgverzekeraar heeft geen toegang tot uw keuzes op MijnMitz.nl. Alleen de zorgaanbieders die u behandelen of gaan behandelen</a:t>
            </a:r>
          </a:p>
          <a:p>
            <a:pPr>
              <a:lnSpc>
                <a:spcPct val="130000"/>
              </a:lnSpc>
            </a:pPr>
            <a:r>
              <a:rPr lang="nl-NL" sz="2400" dirty="0"/>
              <a:t>Deze zorgaanbieders vragen alleen die gegevens op die echt nodig zijn om u te kunnen behandelen</a:t>
            </a:r>
          </a:p>
        </p:txBody>
      </p:sp>
    </p:spTree>
    <p:extLst>
      <p:ext uri="{BB962C8B-B14F-4D97-AF65-F5344CB8AC3E}">
        <p14:creationId xmlns:p14="http://schemas.microsoft.com/office/powerpoint/2010/main" val="155608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B4A69351-C71C-E3C6-DA34-7DB331D294A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991493" y="4427034"/>
            <a:ext cx="2096429" cy="2007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>
            <a:hlinkClick r:id="rId3"/>
            <a:extLst>
              <a:ext uri="{FF2B5EF4-FFF2-40B4-BE49-F238E27FC236}">
                <a16:creationId xmlns:a16="http://schemas.microsoft.com/office/drawing/2014/main" id="{2942B410-33AF-5051-BBF3-38CF186F4C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316" y="139147"/>
            <a:ext cx="10907367" cy="623278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9801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90BFF061-EE40-5A85-AFCB-9E32B4929FD0}"/>
              </a:ext>
            </a:extLst>
          </p:cNvPr>
          <p:cNvSpPr/>
          <p:nvPr/>
        </p:nvSpPr>
        <p:spPr>
          <a:xfrm>
            <a:off x="9991493" y="4427034"/>
            <a:ext cx="2096429" cy="2007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>
            <a:hlinkClick r:id="rId3"/>
            <a:extLst>
              <a:ext uri="{FF2B5EF4-FFF2-40B4-BE49-F238E27FC236}">
                <a16:creationId xmlns:a16="http://schemas.microsoft.com/office/drawing/2014/main" id="{29359740-E878-45ED-5FE8-642BCC8BF1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869" y="678387"/>
            <a:ext cx="11244262" cy="553428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9083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F1793B-6BEF-4A61-B859-BD05BCCBBC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6000" b="1" dirty="0">
                <a:solidFill>
                  <a:srgbClr val="692A7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DIGI</a:t>
            </a:r>
            <a:r>
              <a:rPr lang="nl-NL" sz="6000" b="1" dirty="0">
                <a:solidFill>
                  <a:srgbClr val="F4951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VITALER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3A23855-5925-4E26-B9BB-61632F5DF2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MijnMitz.nl</a:t>
            </a:r>
          </a:p>
        </p:txBody>
      </p:sp>
    </p:spTree>
    <p:extLst>
      <p:ext uri="{BB962C8B-B14F-4D97-AF65-F5344CB8AC3E}">
        <p14:creationId xmlns:p14="http://schemas.microsoft.com/office/powerpoint/2010/main" val="2603848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FC1423-F349-4695-BF05-B1B484D66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MijnMitz.nl – Iets voor u?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D1F1FB-3189-44A8-BCAA-47A332587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14729"/>
            <a:ext cx="10407977" cy="4351338"/>
          </a:xfrm>
        </p:spPr>
        <p:txBody>
          <a:bodyPr>
            <a:noAutofit/>
          </a:bodyPr>
          <a:lstStyle/>
          <a:p>
            <a:r>
              <a:rPr lang="nl-NL" sz="2400" dirty="0"/>
              <a:t>Stel, u komt onverwacht bij een huisartsenpost terecht</a:t>
            </a:r>
          </a:p>
          <a:p>
            <a:r>
              <a:rPr lang="nl-NL" sz="2400" dirty="0"/>
              <a:t>Dan kan het belangrijk zijn dat de arts weet welke medicijnen u gebruikt, dat hij deze informatie via de computer op kan halen bij uw eigen huisarts</a:t>
            </a:r>
          </a:p>
          <a:p>
            <a:r>
              <a:rPr lang="nl-NL" sz="2400" dirty="0"/>
              <a:t>Meteen, zonder te hoeven overleggen met u en uw huisarts</a:t>
            </a:r>
            <a:br>
              <a:rPr lang="nl-NL" sz="2400" dirty="0"/>
            </a:br>
            <a:r>
              <a:rPr lang="nl-NL" sz="2400" dirty="0"/>
              <a:t>(bij noodsituaties kan dit heel belangrijk zijn)</a:t>
            </a:r>
          </a:p>
          <a:p>
            <a:r>
              <a:rPr lang="nl-NL" sz="2400" dirty="0"/>
              <a:t>Dit kan als u hiervoor al eerder toestemming heeft gegeven</a:t>
            </a:r>
          </a:p>
          <a:p>
            <a:r>
              <a:rPr lang="nl-NL" sz="2400" dirty="0"/>
              <a:t>U kunt deze toestemming regelen via de website MijnMitz.nl</a:t>
            </a:r>
          </a:p>
          <a:p>
            <a:endParaRPr lang="nl-NL" sz="2400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6" name="Tijdelijke aanduiding voor dianummer 4">
            <a:extLst>
              <a:ext uri="{FF2B5EF4-FFF2-40B4-BE49-F238E27FC236}">
                <a16:creationId xmlns:a16="http://schemas.microsoft.com/office/drawing/2014/main" id="{54DA30D5-F14F-4FE4-8C62-B392749D44F2}"/>
              </a:ext>
            </a:extLst>
          </p:cNvPr>
          <p:cNvSpPr txBox="1">
            <a:spLocks/>
          </p:cNvSpPr>
          <p:nvPr/>
        </p:nvSpPr>
        <p:spPr bwMode="auto">
          <a:xfrm>
            <a:off x="11719560" y="6546056"/>
            <a:ext cx="472440" cy="31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129D8383-B367-476B-800A-012F250F2DA4}" type="slidenum">
              <a:rPr lang="en-US" altLang="nl-NL" sz="1200" smtClean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altLang="nl-NL" sz="12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  <p:pic>
        <p:nvPicPr>
          <p:cNvPr id="8" name="Afbeelding 7" descr="Afbeelding met Graphics, grafische vormgeving, clipart, Lettertype&#10;&#10;Automatisch gegenereerde beschrijving">
            <a:extLst>
              <a:ext uri="{FF2B5EF4-FFF2-40B4-BE49-F238E27FC236}">
                <a16:creationId xmlns:a16="http://schemas.microsoft.com/office/drawing/2014/main" id="{E3EA47A8-7B4C-7ACC-361C-595AA69D03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974" y="819151"/>
            <a:ext cx="1497013" cy="139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891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FC1423-F349-4695-BF05-B1B484D66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Wat is MijnMitz.nl?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D1F1FB-3189-44A8-BCAA-47A332587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4729"/>
            <a:ext cx="10515600" cy="4351338"/>
          </a:xfrm>
        </p:spPr>
        <p:txBody>
          <a:bodyPr>
            <a:noAutofit/>
          </a:bodyPr>
          <a:lstStyle/>
          <a:p>
            <a:r>
              <a:rPr lang="nl-NL" sz="2000" dirty="0"/>
              <a:t>MijnMitz.nl is een website</a:t>
            </a:r>
          </a:p>
          <a:p>
            <a:r>
              <a:rPr lang="nl-NL" sz="2000" dirty="0"/>
              <a:t>Op MijnMitz.nl kunt u vastleggen wie welke medische gegevens mag doorgeven aan wie</a:t>
            </a:r>
          </a:p>
          <a:p>
            <a:r>
              <a:rPr lang="nl-NL" sz="2000" dirty="0"/>
              <a:t>Op MijnMitz.nl staan al uw keuzes in een duidelijk overzicht bij elkaar, zodat u en zorgaanbieders weten wie er wel toestemming heeft en wie niet</a:t>
            </a:r>
          </a:p>
          <a:p>
            <a:r>
              <a:rPr lang="nl-NL" sz="2000" dirty="0"/>
              <a:t>De website is er voor elke burger in Nederland en is gratis</a:t>
            </a:r>
          </a:p>
          <a:p>
            <a:r>
              <a:rPr lang="nl-NL" sz="2000" dirty="0"/>
              <a:t>U bent niet verplicht om MijnMitz.nl te gebruiken</a:t>
            </a:r>
          </a:p>
          <a:p>
            <a:r>
              <a:rPr lang="nl-NL" sz="2000" dirty="0"/>
              <a:t>MijnMitz.nl is gemaakt in opdracht van alle ziekenhuizen, huisartsen en andere zorgaanbieders in Nederland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6" name="Tijdelijke aanduiding voor dianummer 4">
            <a:extLst>
              <a:ext uri="{FF2B5EF4-FFF2-40B4-BE49-F238E27FC236}">
                <a16:creationId xmlns:a16="http://schemas.microsoft.com/office/drawing/2014/main" id="{54DA30D5-F14F-4FE4-8C62-B392749D44F2}"/>
              </a:ext>
            </a:extLst>
          </p:cNvPr>
          <p:cNvSpPr txBox="1">
            <a:spLocks/>
          </p:cNvSpPr>
          <p:nvPr/>
        </p:nvSpPr>
        <p:spPr bwMode="auto">
          <a:xfrm>
            <a:off x="11719560" y="6546056"/>
            <a:ext cx="472440" cy="31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129D8383-B367-476B-800A-012F250F2DA4}" type="slidenum">
              <a:rPr lang="en-US" altLang="nl-NL" sz="1200" smtClean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altLang="nl-NL" sz="12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08E0CBD-7F43-91FD-EAEE-8D81C8B00C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85696" y="193142"/>
            <a:ext cx="2570084" cy="59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397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FC1423-F349-4695-BF05-B1B484D66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Welke keuzes heeft u op MijnMitz.nl?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D1F1FB-3189-44A8-BCAA-47A332587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4729"/>
            <a:ext cx="10683240" cy="4351338"/>
          </a:xfrm>
        </p:spPr>
        <p:txBody>
          <a:bodyPr>
            <a:noAutofit/>
          </a:bodyPr>
          <a:lstStyle/>
          <a:p>
            <a:r>
              <a:rPr lang="nl-NL" sz="2400" dirty="0">
                <a:effectLst/>
                <a:cs typeface="Open Sans" panose="020B0606030504020204" pitchFamily="34" charset="0"/>
              </a:rPr>
              <a:t>U kunt op MijnMitz.nl kiezen uit drie mogelijkheden:</a:t>
            </a:r>
          </a:p>
          <a:p>
            <a:pPr lvl="1"/>
            <a:r>
              <a:rPr lang="nl-NL" sz="2000" dirty="0">
                <a:effectLst/>
                <a:cs typeface="Open Sans" panose="020B0606030504020204" pitchFamily="34" charset="0"/>
              </a:rPr>
              <a:t>Keuze 1: al uw zorgaanbieders mogen uw medische gegevens beschikbaar stellen</a:t>
            </a:r>
          </a:p>
          <a:p>
            <a:pPr lvl="1"/>
            <a:r>
              <a:rPr lang="nl-NL" sz="2000" dirty="0">
                <a:effectLst/>
                <a:cs typeface="Open Sans" panose="020B0606030504020204" pitchFamily="34" charset="0"/>
              </a:rPr>
              <a:t>Keuze 2: bepaalde zorgaanbieders mogen uw medische gegevens beschikbaar stellen</a:t>
            </a:r>
          </a:p>
          <a:p>
            <a:pPr lvl="1"/>
            <a:r>
              <a:rPr lang="nl-NL" sz="2000" dirty="0">
                <a:effectLst/>
                <a:cs typeface="Open Sans" panose="020B0606030504020204" pitchFamily="34" charset="0"/>
              </a:rPr>
              <a:t>Keuze 3: geen enkele zorgaanbieder mag uw medische gegevens beschikbaar stellen</a:t>
            </a:r>
          </a:p>
          <a:p>
            <a:r>
              <a:rPr lang="nl-NL" sz="2400" dirty="0">
                <a:effectLst/>
                <a:cs typeface="Open Sans" panose="020B0606030504020204" pitchFamily="34" charset="0"/>
              </a:rPr>
              <a:t>Kiest u voor keuze 2 of keuze 3? Dan moet u op een andere manier toestemming geven, mocht dit nodig zijn</a:t>
            </a:r>
          </a:p>
          <a:p>
            <a:r>
              <a:rPr lang="nl-NL" sz="2400" dirty="0">
                <a:effectLst/>
                <a:cs typeface="Open Sans" panose="020B0606030504020204" pitchFamily="34" charset="0"/>
              </a:rPr>
              <a:t>U kunt op elk moment op MijnMitz.nl uw keuze aanpassen</a:t>
            </a:r>
            <a:endParaRPr lang="nl-NL" sz="2400" dirty="0"/>
          </a:p>
        </p:txBody>
      </p:sp>
      <p:sp>
        <p:nvSpPr>
          <p:cNvPr id="6" name="Tijdelijke aanduiding voor dianummer 4">
            <a:extLst>
              <a:ext uri="{FF2B5EF4-FFF2-40B4-BE49-F238E27FC236}">
                <a16:creationId xmlns:a16="http://schemas.microsoft.com/office/drawing/2014/main" id="{54DA30D5-F14F-4FE4-8C62-B392749D44F2}"/>
              </a:ext>
            </a:extLst>
          </p:cNvPr>
          <p:cNvSpPr txBox="1">
            <a:spLocks/>
          </p:cNvSpPr>
          <p:nvPr/>
        </p:nvSpPr>
        <p:spPr bwMode="auto">
          <a:xfrm>
            <a:off x="11719560" y="6546056"/>
            <a:ext cx="472440" cy="31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129D8383-B367-476B-800A-012F250F2DA4}" type="slidenum">
              <a:rPr lang="en-US" altLang="nl-NL" sz="1200" smtClean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altLang="nl-NL" sz="12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686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CA19BFA4-4088-4158-AD59-DFD98459041C}"/>
              </a:ext>
            </a:extLst>
          </p:cNvPr>
          <p:cNvSpPr txBox="1">
            <a:spLocks/>
          </p:cNvSpPr>
          <p:nvPr/>
        </p:nvSpPr>
        <p:spPr>
          <a:xfrm>
            <a:off x="838200" y="680432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692A7C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nl-NL" sz="4000" dirty="0"/>
              <a:t>Wat heeft u nodig voor MijnMitz.nl?</a:t>
            </a:r>
          </a:p>
        </p:txBody>
      </p:sp>
      <p:sp>
        <p:nvSpPr>
          <p:cNvPr id="8" name="Tijdelijke aanduiding voor dianummer 4">
            <a:extLst>
              <a:ext uri="{FF2B5EF4-FFF2-40B4-BE49-F238E27FC236}">
                <a16:creationId xmlns:a16="http://schemas.microsoft.com/office/drawing/2014/main" id="{2D1134A8-5496-4154-B3FC-E8E1A70E2850}"/>
              </a:ext>
            </a:extLst>
          </p:cNvPr>
          <p:cNvSpPr txBox="1">
            <a:spLocks/>
          </p:cNvSpPr>
          <p:nvPr/>
        </p:nvSpPr>
        <p:spPr bwMode="auto">
          <a:xfrm>
            <a:off x="11719560" y="6546056"/>
            <a:ext cx="472440" cy="31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129D8383-B367-476B-800A-012F250F2DA4}" type="slidenum">
              <a:rPr lang="en-US" altLang="nl-NL" sz="1200" smtClean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altLang="nl-NL" sz="12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DC56A109-7E37-BF62-72B9-B2130B8784E1}"/>
              </a:ext>
            </a:extLst>
          </p:cNvPr>
          <p:cNvSpPr txBox="1">
            <a:spLocks/>
          </p:cNvSpPr>
          <p:nvPr/>
        </p:nvSpPr>
        <p:spPr>
          <a:xfrm>
            <a:off x="838200" y="1514729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4951F"/>
              </a:buClr>
              <a:buFont typeface="Arial" panose="020B0604020202020204" pitchFamily="34" charset="0"/>
              <a:buChar char="•"/>
              <a:defRPr sz="2800" b="0" kern="1200">
                <a:solidFill>
                  <a:srgbClr val="692A7C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4951F"/>
              </a:buClr>
              <a:buFont typeface="Arial" panose="020B0604020202020204" pitchFamily="34" charset="0"/>
              <a:buChar char="•"/>
              <a:defRPr sz="2400" b="0" kern="1200">
                <a:solidFill>
                  <a:srgbClr val="692A7C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4951F"/>
              </a:buClr>
              <a:buFont typeface="Arial" panose="020B0604020202020204" pitchFamily="34" charset="0"/>
              <a:buChar char="•"/>
              <a:defRPr sz="2000" b="0" kern="1200">
                <a:solidFill>
                  <a:srgbClr val="692A7C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4951F"/>
              </a:buClr>
              <a:buFont typeface="Arial" panose="020B0604020202020204" pitchFamily="34" charset="0"/>
              <a:buChar char="•"/>
              <a:defRPr sz="1800" b="0" kern="1200">
                <a:solidFill>
                  <a:srgbClr val="692A7C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4951F"/>
              </a:buClr>
              <a:buFont typeface="Arial" panose="020B0604020202020204" pitchFamily="34" charset="0"/>
              <a:buChar char="•"/>
              <a:defRPr sz="1800" b="0" kern="1200">
                <a:solidFill>
                  <a:srgbClr val="692A7C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</a:pPr>
            <a:r>
              <a:rPr lang="nl-NL" sz="2400" dirty="0"/>
              <a:t>Een computer met internetverbinding</a:t>
            </a:r>
          </a:p>
          <a:p>
            <a:pPr lvl="1">
              <a:lnSpc>
                <a:spcPct val="140000"/>
              </a:lnSpc>
            </a:pPr>
            <a:r>
              <a:rPr lang="nl-NL" sz="2000" dirty="0"/>
              <a:t>Zoals een desktop, laptop, tablet of smartphone</a:t>
            </a:r>
          </a:p>
          <a:p>
            <a:pPr>
              <a:lnSpc>
                <a:spcPct val="140000"/>
              </a:lnSpc>
            </a:pPr>
            <a:r>
              <a:rPr lang="nl-NL" sz="2400" dirty="0"/>
              <a:t>Uw </a:t>
            </a:r>
            <a:r>
              <a:rPr lang="nl-NL" sz="2400" dirty="0" err="1"/>
              <a:t>DigiD</a:t>
            </a:r>
            <a:endParaRPr lang="nl-NL" sz="2400" dirty="0"/>
          </a:p>
          <a:p>
            <a:pPr lvl="1">
              <a:lnSpc>
                <a:spcPct val="140000"/>
              </a:lnSpc>
            </a:pPr>
            <a:r>
              <a:rPr lang="nl-NL" sz="2000" dirty="0"/>
              <a:t>U logt in met sms-controle of met de </a:t>
            </a:r>
            <a:r>
              <a:rPr lang="nl-NL" sz="2000" dirty="0" err="1"/>
              <a:t>DigiD</a:t>
            </a:r>
            <a:r>
              <a:rPr lang="nl-NL" sz="2000" dirty="0"/>
              <a:t> app</a:t>
            </a:r>
          </a:p>
          <a:p>
            <a:pPr>
              <a:lnSpc>
                <a:spcPct val="140000"/>
              </a:lnSpc>
            </a:pPr>
            <a:r>
              <a:rPr lang="nl-NL" sz="2400" dirty="0"/>
              <a:t>Uw e-mailadres</a:t>
            </a:r>
          </a:p>
          <a:p>
            <a:endParaRPr lang="nl-NL" sz="26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0814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CA19BFA4-4088-4158-AD59-DFD98459041C}"/>
              </a:ext>
            </a:extLst>
          </p:cNvPr>
          <p:cNvSpPr txBox="1">
            <a:spLocks/>
          </p:cNvSpPr>
          <p:nvPr/>
        </p:nvSpPr>
        <p:spPr>
          <a:xfrm>
            <a:off x="838200" y="680432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692A7C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endParaRPr lang="nl-NL" sz="4000" dirty="0"/>
          </a:p>
        </p:txBody>
      </p:sp>
      <p:sp>
        <p:nvSpPr>
          <p:cNvPr id="8" name="Tijdelijke aanduiding voor dianummer 4">
            <a:extLst>
              <a:ext uri="{FF2B5EF4-FFF2-40B4-BE49-F238E27FC236}">
                <a16:creationId xmlns:a16="http://schemas.microsoft.com/office/drawing/2014/main" id="{2D1134A8-5496-4154-B3FC-E8E1A70E2850}"/>
              </a:ext>
            </a:extLst>
          </p:cNvPr>
          <p:cNvSpPr txBox="1">
            <a:spLocks/>
          </p:cNvSpPr>
          <p:nvPr/>
        </p:nvSpPr>
        <p:spPr bwMode="auto">
          <a:xfrm>
            <a:off x="11719560" y="6546056"/>
            <a:ext cx="472440" cy="31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129D8383-B367-476B-800A-012F250F2DA4}" type="slidenum">
              <a:rPr lang="en-US" altLang="nl-NL" sz="1200" smtClean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altLang="nl-NL" sz="12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  <p:pic>
        <p:nvPicPr>
          <p:cNvPr id="2" name="Afbeelding 1" descr="Afbeelding met tekst, schermopname, Lettertype, logo&#10;&#10;Automatisch gegenereerde beschrijving">
            <a:extLst>
              <a:ext uri="{FF2B5EF4-FFF2-40B4-BE49-F238E27FC236}">
                <a16:creationId xmlns:a16="http://schemas.microsoft.com/office/drawing/2014/main" id="{85552491-6B82-61D8-7020-9273D01501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902" y="854510"/>
            <a:ext cx="6950195" cy="47412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53337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2A605965-CBA9-198B-F3B8-CAD48A8116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991493" y="4427034"/>
            <a:ext cx="2096429" cy="2007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dianummer 4">
            <a:extLst>
              <a:ext uri="{FF2B5EF4-FFF2-40B4-BE49-F238E27FC236}">
                <a16:creationId xmlns:a16="http://schemas.microsoft.com/office/drawing/2014/main" id="{2D1134A8-5496-4154-B3FC-E8E1A70E2850}"/>
              </a:ext>
            </a:extLst>
          </p:cNvPr>
          <p:cNvSpPr txBox="1">
            <a:spLocks/>
          </p:cNvSpPr>
          <p:nvPr/>
        </p:nvSpPr>
        <p:spPr bwMode="auto">
          <a:xfrm>
            <a:off x="11719560" y="6546056"/>
            <a:ext cx="472440" cy="31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129D8383-B367-476B-800A-012F250F2DA4}" type="slidenum">
              <a:rPr lang="en-US" altLang="nl-NL" sz="1200" smtClean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altLang="nl-NL" sz="12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  <p:pic>
        <p:nvPicPr>
          <p:cNvPr id="7" name="Afbeelding 6">
            <a:hlinkClick r:id="rId3"/>
            <a:extLst>
              <a:ext uri="{FF2B5EF4-FFF2-40B4-BE49-F238E27FC236}">
                <a16:creationId xmlns:a16="http://schemas.microsoft.com/office/drawing/2014/main" id="{DFCC98E5-7324-9DDC-68AC-E558CFB349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759"/>
          <a:stretch/>
        </p:blipFill>
        <p:spPr>
          <a:xfrm>
            <a:off x="445604" y="423746"/>
            <a:ext cx="11300791" cy="55939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6261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CA19BFA4-4088-4158-AD59-DFD98459041C}"/>
              </a:ext>
            </a:extLst>
          </p:cNvPr>
          <p:cNvSpPr txBox="1">
            <a:spLocks/>
          </p:cNvSpPr>
          <p:nvPr/>
        </p:nvSpPr>
        <p:spPr>
          <a:xfrm>
            <a:off x="838200" y="680433"/>
            <a:ext cx="10515600" cy="6530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692A7C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nl-NL" sz="4000" dirty="0"/>
              <a:t>Hoe legt u uw keuzes vast op MijnMitz.nl?</a:t>
            </a:r>
          </a:p>
        </p:txBody>
      </p:sp>
      <p:sp>
        <p:nvSpPr>
          <p:cNvPr id="8" name="Tijdelijke aanduiding voor dianummer 4">
            <a:extLst>
              <a:ext uri="{FF2B5EF4-FFF2-40B4-BE49-F238E27FC236}">
                <a16:creationId xmlns:a16="http://schemas.microsoft.com/office/drawing/2014/main" id="{2D1134A8-5496-4154-B3FC-E8E1A70E2850}"/>
              </a:ext>
            </a:extLst>
          </p:cNvPr>
          <p:cNvSpPr txBox="1">
            <a:spLocks/>
          </p:cNvSpPr>
          <p:nvPr/>
        </p:nvSpPr>
        <p:spPr bwMode="auto">
          <a:xfrm>
            <a:off x="11719560" y="6546056"/>
            <a:ext cx="472440" cy="31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129D8383-B367-476B-800A-012F250F2DA4}" type="slidenum">
              <a:rPr lang="en-US" altLang="nl-NL" sz="1200" smtClean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altLang="nl-NL" sz="12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DC56A109-7E37-BF62-72B9-B2130B8784E1}"/>
              </a:ext>
            </a:extLst>
          </p:cNvPr>
          <p:cNvSpPr txBox="1">
            <a:spLocks/>
          </p:cNvSpPr>
          <p:nvPr/>
        </p:nvSpPr>
        <p:spPr>
          <a:xfrm>
            <a:off x="838200" y="1514729"/>
            <a:ext cx="10515600" cy="435133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4951F"/>
              </a:buClr>
              <a:buFont typeface="Arial" panose="020B0604020202020204" pitchFamily="34" charset="0"/>
              <a:buChar char="•"/>
              <a:defRPr sz="2800" b="0" kern="1200">
                <a:solidFill>
                  <a:srgbClr val="692A7C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4951F"/>
              </a:buClr>
              <a:buFont typeface="Arial" panose="020B0604020202020204" pitchFamily="34" charset="0"/>
              <a:buChar char="•"/>
              <a:defRPr sz="2400" b="0" kern="1200">
                <a:solidFill>
                  <a:srgbClr val="692A7C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4951F"/>
              </a:buClr>
              <a:buFont typeface="Arial" panose="020B0604020202020204" pitchFamily="34" charset="0"/>
              <a:buChar char="•"/>
              <a:defRPr sz="2000" b="0" kern="1200">
                <a:solidFill>
                  <a:srgbClr val="692A7C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4951F"/>
              </a:buClr>
              <a:buFont typeface="Arial" panose="020B0604020202020204" pitchFamily="34" charset="0"/>
              <a:buChar char="•"/>
              <a:defRPr sz="1800" b="0" kern="1200">
                <a:solidFill>
                  <a:srgbClr val="692A7C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4951F"/>
              </a:buClr>
              <a:buFont typeface="Arial" panose="020B0604020202020204" pitchFamily="34" charset="0"/>
              <a:buChar char="•"/>
              <a:defRPr sz="1800" b="0" kern="1200">
                <a:solidFill>
                  <a:srgbClr val="692A7C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nl-NL" sz="2400" dirty="0"/>
              <a:t>Ga naar MijnMitz.nl</a:t>
            </a: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nl-NL" sz="2400" dirty="0"/>
              <a:t>Druk op de blauwe knop ‘Naar </a:t>
            </a:r>
            <a:r>
              <a:rPr lang="nl-NL" sz="2400" dirty="0" err="1"/>
              <a:t>MijnMitz</a:t>
            </a:r>
            <a:r>
              <a:rPr lang="nl-NL" sz="2400" dirty="0"/>
              <a:t>’</a:t>
            </a: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nl-NL" sz="2400" dirty="0"/>
              <a:t>Log in met uw </a:t>
            </a:r>
            <a:r>
              <a:rPr lang="nl-NL" sz="2400" dirty="0" err="1"/>
              <a:t>DigiD</a:t>
            </a:r>
            <a:endParaRPr lang="nl-NL" sz="2400" dirty="0"/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nl-NL" sz="2400" dirty="0"/>
              <a:t>Vul uw e-mailadres in</a:t>
            </a: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nl-NL" sz="2400" dirty="0"/>
              <a:t>Bevestig uw e-mailadres door op de link te klikken in de mail die u van </a:t>
            </a:r>
            <a:r>
              <a:rPr lang="nl-NL" sz="2400" dirty="0" err="1"/>
              <a:t>MijnMitz</a:t>
            </a:r>
            <a:r>
              <a:rPr lang="nl-NL" sz="2400" dirty="0"/>
              <a:t> ontvangt</a:t>
            </a: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nl-NL" sz="2400" dirty="0"/>
              <a:t>Log weer in met uw </a:t>
            </a:r>
            <a:r>
              <a:rPr lang="nl-NL" sz="2400" dirty="0" err="1"/>
              <a:t>DigiD</a:t>
            </a:r>
            <a:r>
              <a:rPr lang="nl-NL" sz="2400" dirty="0"/>
              <a:t> op MijnMitz.nl</a:t>
            </a: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nl-NL" sz="2400" dirty="0"/>
              <a:t>Leg uw keuze vast (keuze 1, keuze 2 of keuze 3)</a:t>
            </a: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nl-NL" sz="2400" dirty="0"/>
              <a:t>Nieuwe zorgaanbieders kunnen nu zien of ze toestemming hebben om medische gegevens op te halen bij uw zorgaanbieders</a:t>
            </a:r>
          </a:p>
        </p:txBody>
      </p:sp>
    </p:spTree>
    <p:extLst>
      <p:ext uri="{BB962C8B-B14F-4D97-AF65-F5344CB8AC3E}">
        <p14:creationId xmlns:p14="http://schemas.microsoft.com/office/powerpoint/2010/main" val="174611398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842</Words>
  <Application>Microsoft Office PowerPoint</Application>
  <PresentationFormat>Breedbeeld</PresentationFormat>
  <Paragraphs>94</Paragraphs>
  <Slides>13</Slides>
  <Notes>13</Notes>
  <HiddenSlides>2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21" baseType="lpstr">
      <vt:lpstr>Aptos</vt:lpstr>
      <vt:lpstr>Arial</vt:lpstr>
      <vt:lpstr>Calibri</vt:lpstr>
      <vt:lpstr>Lato</vt:lpstr>
      <vt:lpstr>Open Sans</vt:lpstr>
      <vt:lpstr>Roboto</vt:lpstr>
      <vt:lpstr>Wingdings</vt:lpstr>
      <vt:lpstr>Kantoorthema</vt:lpstr>
      <vt:lpstr>PowerPoint-presentatie</vt:lpstr>
      <vt:lpstr>DIGIVITALER</vt:lpstr>
      <vt:lpstr>MijnMitz.nl – Iets voor u?</vt:lpstr>
      <vt:lpstr>Wat is MijnMitz.nl?</vt:lpstr>
      <vt:lpstr>Welke keuzes heeft u op MijnMitz.nl?</vt:lpstr>
      <vt:lpstr>PowerPoint-presentatie</vt:lpstr>
      <vt:lpstr>PowerPoint-presentatie</vt:lpstr>
      <vt:lpstr>PowerPoint-presentatie</vt:lpstr>
      <vt:lpstr>PowerPoint-presentatie</vt:lpstr>
      <vt:lpstr>Let op!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Stichting Digisterker</dc:creator>
  <cp:lastModifiedBy>Bram te Brake</cp:lastModifiedBy>
  <cp:revision>220</cp:revision>
  <dcterms:created xsi:type="dcterms:W3CDTF">2021-01-27T11:25:49Z</dcterms:created>
  <dcterms:modified xsi:type="dcterms:W3CDTF">2024-06-17T10:10:33Z</dcterms:modified>
</cp:coreProperties>
</file>