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723" r:id="rId2"/>
    <p:sldId id="289" r:id="rId3"/>
    <p:sldId id="294" r:id="rId4"/>
    <p:sldId id="1711" r:id="rId5"/>
    <p:sldId id="287" r:id="rId6"/>
    <p:sldId id="1694" r:id="rId7"/>
    <p:sldId id="1724" r:id="rId8"/>
    <p:sldId id="295" r:id="rId9"/>
    <p:sldId id="1727" r:id="rId10"/>
    <p:sldId id="1701" r:id="rId11"/>
    <p:sldId id="297" r:id="rId12"/>
    <p:sldId id="1697" r:id="rId13"/>
    <p:sldId id="1695" r:id="rId14"/>
    <p:sldId id="1712" r:id="rId15"/>
    <p:sldId id="1726" r:id="rId16"/>
    <p:sldId id="1704" r:id="rId17"/>
    <p:sldId id="1705" r:id="rId18"/>
    <p:sldId id="1706" r:id="rId19"/>
    <p:sldId id="1713" r:id="rId20"/>
    <p:sldId id="1714" r:id="rId21"/>
    <p:sldId id="171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537" userDrawn="1">
          <p15:clr>
            <a:srgbClr val="A4A3A4"/>
          </p15:clr>
        </p15:guide>
        <p15:guide id="3" orient="horz" pos="504" userDrawn="1">
          <p15:clr>
            <a:srgbClr val="A4A3A4"/>
          </p15:clr>
        </p15:guide>
        <p15:guide id="4" pos="574" userDrawn="1">
          <p15:clr>
            <a:srgbClr val="A4A3A4"/>
          </p15:clr>
        </p15:guide>
        <p15:guide id="5" orient="horz" pos="17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Avezaath" initials="JvA" lastIdx="1" clrIdx="0">
    <p:extLst>
      <p:ext uri="{19B8F6BF-5375-455C-9EA6-DF929625EA0E}">
        <p15:presenceInfo xmlns:p15="http://schemas.microsoft.com/office/powerpoint/2012/main" userId="955a4e6a0b3384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2A7C"/>
    <a:srgbClr val="8A5999"/>
    <a:srgbClr val="F4951F"/>
    <a:srgbClr val="D9D9D9"/>
    <a:srgbClr val="FCE2EF"/>
    <a:srgbClr val="FCDEBA"/>
    <a:srgbClr val="62355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88" autoAdjust="0"/>
  </p:normalViewPr>
  <p:slideViewPr>
    <p:cSldViewPr snapToGrid="0" showGuides="1">
      <p:cViewPr varScale="1">
        <p:scale>
          <a:sx n="110" d="100"/>
          <a:sy n="110" d="100"/>
        </p:scale>
        <p:origin x="630" y="102"/>
      </p:cViewPr>
      <p:guideLst>
        <p:guide pos="7537"/>
        <p:guide orient="horz" pos="504"/>
        <p:guide pos="574"/>
        <p:guide orient="horz" pos="177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5F84-E5FA-471E-8CB5-05F6BEDD65C2}" type="datetimeFigureOut">
              <a:rPr lang="nl-NL" smtClean="0"/>
              <a:t>29-1-2024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300E-F26F-4610-B37F-23FBDD69C691}" type="slidenum">
              <a:rPr lang="nl-NL" smtClean="0"/>
              <a:t>‹nr.›</a:t>
            </a:fld>
            <a:endParaRPr lang="nl-NL"/>
          </a:p>
        </p:txBody>
      </p:sp>
    </p:spTree>
    <p:extLst>
      <p:ext uri="{BB962C8B-B14F-4D97-AF65-F5344CB8AC3E}">
        <p14:creationId xmlns:p14="http://schemas.microsoft.com/office/powerpoint/2010/main" val="77974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vitaler.nl/wat-is-positieve-gezondheid-vide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givitaler.nl/eenvoudige-tool-vide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3</a:t>
            </a:fld>
            <a:endParaRPr lang="nl-NL"/>
          </a:p>
        </p:txBody>
      </p:sp>
    </p:spTree>
    <p:extLst>
      <p:ext uri="{BB962C8B-B14F-4D97-AF65-F5344CB8AC3E}">
        <p14:creationId xmlns:p14="http://schemas.microsoft.com/office/powerpoint/2010/main" val="350578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11 t/m dia 13 leggen uit hoe een spinnenweb ontstaat. Dit is dia 12. Dia’s in samenhang toelichten (van dia 11 naar dia 12 naar dia 13 en weer terug)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8-6-2023 aangepast</a:t>
            </a:r>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12</a:t>
            </a:fld>
            <a:endParaRPr lang="nl-NL"/>
          </a:p>
        </p:txBody>
      </p:sp>
    </p:spTree>
    <p:extLst>
      <p:ext uri="{BB962C8B-B14F-4D97-AF65-F5344CB8AC3E}">
        <p14:creationId xmlns:p14="http://schemas.microsoft.com/office/powerpoint/2010/main" val="344203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11 t/m dia 13 leggen uit hoe een spinnenweb ontstaat. Dit is dia 13. Dia’s in samenhang toelichten (van dia 11 naar dia 12 naar dia 13 en weer terug)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op 8-6-2023 aangepast</a:t>
            </a:r>
          </a:p>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13</a:t>
            </a:fld>
            <a:endParaRPr lang="nl-NL"/>
          </a:p>
        </p:txBody>
      </p:sp>
    </p:spTree>
    <p:extLst>
      <p:ext uri="{BB962C8B-B14F-4D97-AF65-F5344CB8AC3E}">
        <p14:creationId xmlns:p14="http://schemas.microsoft.com/office/powerpoint/2010/main" val="264313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Jij bepaalt welke vragen je markeert. Zo bepaal jijzelf waarover je wilt praten en niet je hulpverlener. En dat hoeft niet altijd alleen je ziekte te zijn. Positieve Gezondheid gaat over het leiden van een betekenisvol leven, ook als patiënt</a:t>
            </a:r>
          </a:p>
          <a:p>
            <a:pPr marL="171450" indent="-171450">
              <a:buFont typeface="Arial" panose="020B0604020202020204" pitchFamily="34" charset="0"/>
              <a:buChar char="•"/>
            </a:pPr>
            <a:r>
              <a:rPr lang="nl-NL" dirty="0"/>
              <a:t>Dia aangepast op 8-6-2023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14</a:t>
            </a:fld>
            <a:endParaRPr lang="nl-NL"/>
          </a:p>
        </p:txBody>
      </p:sp>
    </p:spTree>
    <p:extLst>
      <p:ext uri="{BB962C8B-B14F-4D97-AF65-F5344CB8AC3E}">
        <p14:creationId xmlns:p14="http://schemas.microsoft.com/office/powerpoint/2010/main" val="211276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dia, toegevoegd op 8-6-2023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15</a:t>
            </a:fld>
            <a:endParaRPr lang="nl-NL"/>
          </a:p>
        </p:txBody>
      </p:sp>
    </p:spTree>
    <p:extLst>
      <p:ext uri="{BB962C8B-B14F-4D97-AF65-F5344CB8AC3E}">
        <p14:creationId xmlns:p14="http://schemas.microsoft.com/office/powerpoint/2010/main" val="317991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Open Sans" panose="020B0606030504020204" pitchFamily="34" charset="0"/>
                <a:ea typeface="Open Sans" panose="020B0606030504020204" pitchFamily="34" charset="0"/>
                <a:cs typeface="Open Sans" panose="020B0606030504020204" pitchFamily="34" charset="0"/>
              </a:rPr>
              <a:t>Dia aangepast op 8-6-2023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16</a:t>
            </a:fld>
            <a:endParaRPr lang="nl-NL"/>
          </a:p>
        </p:txBody>
      </p:sp>
    </p:spTree>
    <p:extLst>
      <p:ext uri="{BB962C8B-B14F-4D97-AF65-F5344CB8AC3E}">
        <p14:creationId xmlns:p14="http://schemas.microsoft.com/office/powerpoint/2010/main" val="59675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17</a:t>
            </a:fld>
            <a:endParaRPr lang="nl-NL"/>
          </a:p>
        </p:txBody>
      </p:sp>
    </p:spTree>
    <p:extLst>
      <p:ext uri="{BB962C8B-B14F-4D97-AF65-F5344CB8AC3E}">
        <p14:creationId xmlns:p14="http://schemas.microsoft.com/office/powerpoint/2010/main" val="152976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18</a:t>
            </a:fld>
            <a:endParaRPr lang="nl-NL"/>
          </a:p>
        </p:txBody>
      </p:sp>
    </p:spTree>
    <p:extLst>
      <p:ext uri="{BB962C8B-B14F-4D97-AF65-F5344CB8AC3E}">
        <p14:creationId xmlns:p14="http://schemas.microsoft.com/office/powerpoint/2010/main" val="409831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Open Sans" panose="020B0606030504020204" pitchFamily="34" charset="0"/>
                <a:ea typeface="Open Sans" panose="020B0606030504020204" pitchFamily="34" charset="0"/>
                <a:cs typeface="Open Sans" panose="020B0606030504020204" pitchFamily="34" charset="0"/>
              </a:rPr>
              <a:t>Dia aangepast op 8-6-2023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19</a:t>
            </a:fld>
            <a:endParaRPr lang="nl-NL"/>
          </a:p>
        </p:txBody>
      </p:sp>
    </p:spTree>
    <p:extLst>
      <p:ext uri="{BB962C8B-B14F-4D97-AF65-F5344CB8AC3E}">
        <p14:creationId xmlns:p14="http://schemas.microsoft.com/office/powerpoint/2010/main" val="159354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GGD </a:t>
            </a:r>
            <a:r>
              <a:rPr lang="nl-NL" dirty="0" err="1"/>
              <a:t>AppStore</a:t>
            </a:r>
            <a:r>
              <a:rPr lang="nl-NL" dirty="0"/>
              <a:t> heeft de gezondheidsapps op de website ingedeeld volgens de pijlers/dimensies van Positieve Gezondheid. Handig!</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20</a:t>
            </a:fld>
            <a:endParaRPr lang="nl-NL"/>
          </a:p>
        </p:txBody>
      </p:sp>
    </p:spTree>
    <p:extLst>
      <p:ext uri="{BB962C8B-B14F-4D97-AF65-F5344CB8AC3E}">
        <p14:creationId xmlns:p14="http://schemas.microsoft.com/office/powerpoint/2010/main" val="252255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Zoals gezegd, de GGD </a:t>
            </a:r>
            <a:r>
              <a:rPr lang="nl-NL" dirty="0" err="1"/>
              <a:t>AppStore</a:t>
            </a:r>
            <a:r>
              <a:rPr lang="nl-NL" dirty="0"/>
              <a:t> heeft de gezondheidsapps op de website ingedeeld volgens de pijlers/dimensies van Positieve Gezondheid (zie de paarse pijl).</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21</a:t>
            </a:fld>
            <a:endParaRPr lang="nl-NL"/>
          </a:p>
        </p:txBody>
      </p:sp>
    </p:spTree>
    <p:extLst>
      <p:ext uri="{BB962C8B-B14F-4D97-AF65-F5344CB8AC3E}">
        <p14:creationId xmlns:p14="http://schemas.microsoft.com/office/powerpoint/2010/main" val="96845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Klik op de afbeelding om de video te starten. De video start op de website van DigiVitaler (URL-adres video: </a:t>
            </a:r>
            <a:r>
              <a:rPr lang="nl-NL" dirty="0">
                <a:hlinkClick r:id="rId3"/>
              </a:rPr>
              <a:t>https://digivitaler.nl/wat-is-positieve-gezondheid-video/</a:t>
            </a:r>
            <a:r>
              <a:rPr lang="nl-NL" dirty="0"/>
              <a:t>)</a:t>
            </a:r>
            <a:br>
              <a:rPr lang="nl-NL" dirty="0"/>
            </a:br>
            <a:r>
              <a:rPr lang="nl-NL" dirty="0"/>
              <a:t>Dia aangepast op 8 juni 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4</a:t>
            </a:fld>
            <a:endParaRPr lang="nl-NL"/>
          </a:p>
        </p:txBody>
      </p:sp>
    </p:spTree>
    <p:extLst>
      <p:ext uri="{BB962C8B-B14F-4D97-AF65-F5344CB8AC3E}">
        <p14:creationId xmlns:p14="http://schemas.microsoft.com/office/powerpoint/2010/main" val="178779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r>
              <a:rPr lang="nl-NL" sz="1200" dirty="0">
                <a:effectLst/>
                <a:latin typeface="Open Sans" panose="020B0606030504020204" pitchFamily="34" charset="0"/>
                <a:ea typeface="Open Sans" panose="020B0606030504020204" pitchFamily="34" charset="0"/>
                <a:cs typeface="Open Sans" panose="020B0606030504020204" pitchFamily="34" charset="0"/>
              </a:rPr>
              <a:t>Zie voor aanvullende informatie op de webpagina https://mijnpositievegezondheid.nl/</a:t>
            </a:r>
          </a:p>
          <a:p>
            <a:pPr marL="171450" indent="-171450">
              <a:lnSpc>
                <a:spcPct val="107000"/>
              </a:lnSpc>
              <a:spcAft>
                <a:spcPts val="800"/>
              </a:spcAft>
              <a:buFont typeface="Arial" panose="020B0604020202020204" pitchFamily="34" charset="0"/>
              <a:buChar char="•"/>
            </a:pPr>
            <a:r>
              <a:rPr lang="nl-NL" sz="1200" dirty="0">
                <a:effectLst/>
                <a:latin typeface="Open Sans" panose="020B0606030504020204" pitchFamily="34" charset="0"/>
                <a:ea typeface="Open Sans" panose="020B0606030504020204" pitchFamily="34" charset="0"/>
                <a:cs typeface="Open Sans" panose="020B0606030504020204" pitchFamily="34" charset="0"/>
              </a:rPr>
              <a:t>Dia aangepast op 8 juni 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5</a:t>
            </a:fld>
            <a:endParaRPr lang="nl-NL"/>
          </a:p>
        </p:txBody>
      </p:sp>
    </p:spTree>
    <p:extLst>
      <p:ext uri="{BB962C8B-B14F-4D97-AF65-F5344CB8AC3E}">
        <p14:creationId xmlns:p14="http://schemas.microsoft.com/office/powerpoint/2010/main" val="208679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endParaRPr lang="nl-NL"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6</a:t>
            </a:fld>
            <a:endParaRPr lang="nl-NL"/>
          </a:p>
        </p:txBody>
      </p:sp>
    </p:spTree>
    <p:extLst>
      <p:ext uri="{BB962C8B-B14F-4D97-AF65-F5344CB8AC3E}">
        <p14:creationId xmlns:p14="http://schemas.microsoft.com/office/powerpoint/2010/main" val="376494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Klik op de afbeelding om de video te starten. De video start op de website van </a:t>
            </a:r>
            <a:r>
              <a:rPr lang="nl-NL" dirty="0" err="1"/>
              <a:t>DigVitaler</a:t>
            </a:r>
            <a:r>
              <a:rPr lang="nl-NL" dirty="0"/>
              <a:t>: (URL-adres video: </a:t>
            </a:r>
            <a:r>
              <a:rPr lang="nl-NL" dirty="0">
                <a:hlinkClick r:id="rId3"/>
              </a:rPr>
              <a:t>https://digivitaler.nl/eenvoudige-tool-video/</a:t>
            </a:r>
            <a:r>
              <a:rPr lang="nl-NL"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Nieuwe dia toegevoegd op 8-6-2023</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7</a:t>
            </a:fld>
            <a:endParaRPr lang="nl-NL"/>
          </a:p>
        </p:txBody>
      </p:sp>
    </p:spTree>
    <p:extLst>
      <p:ext uri="{BB962C8B-B14F-4D97-AF65-F5344CB8AC3E}">
        <p14:creationId xmlns:p14="http://schemas.microsoft.com/office/powerpoint/2010/main" val="215137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Zie ook de webpagina https://mijnpositievegezondheid.nl/jouwgezondheid/</a:t>
            </a:r>
          </a:p>
          <a:p>
            <a:pPr marL="171450" indent="-171450">
              <a:buFont typeface="Arial" panose="020B0604020202020204" pitchFamily="34" charset="0"/>
              <a:buChar char="•"/>
            </a:pPr>
            <a:r>
              <a:rPr lang="nl-NL" dirty="0"/>
              <a:t>Dia op 8-6-2023 aangepast</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8</a:t>
            </a:fld>
            <a:endParaRPr lang="nl-NL"/>
          </a:p>
        </p:txBody>
      </p:sp>
    </p:spTree>
    <p:extLst>
      <p:ext uri="{BB962C8B-B14F-4D97-AF65-F5344CB8AC3E}">
        <p14:creationId xmlns:p14="http://schemas.microsoft.com/office/powerpoint/2010/main" val="428437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Paarse pijl geeft aan welke tool in dit voorbeeld wordt gekozen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op 8-6-2023 aangepast</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9</a:t>
            </a:fld>
            <a:endParaRPr lang="nl-NL"/>
          </a:p>
        </p:txBody>
      </p:sp>
    </p:spTree>
    <p:extLst>
      <p:ext uri="{BB962C8B-B14F-4D97-AF65-F5344CB8AC3E}">
        <p14:creationId xmlns:p14="http://schemas.microsoft.com/office/powerpoint/2010/main" val="71889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Eén van de stellingen uit de test/vragenlijst. De uitspraken zijn ingedeeld volgens de zes pijlers van Positieve Gezondheid (hier een stelling die hoort bij de pijler ‘Dagelijks functioneren’). Per pijler zijn er zeven of acht stellingen. De schuifknop onder de uitspraak kan van links (0 of ‘klopt niet’) naar rechts worden geschoven (10 of ‘klopt’). Zo bepaal je de score bij deze uitspraak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Dia op 8-6-2023 aangepast</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10</a:t>
            </a:fld>
            <a:endParaRPr lang="nl-NL"/>
          </a:p>
        </p:txBody>
      </p:sp>
    </p:spTree>
    <p:extLst>
      <p:ext uri="{BB962C8B-B14F-4D97-AF65-F5344CB8AC3E}">
        <p14:creationId xmlns:p14="http://schemas.microsoft.com/office/powerpoint/2010/main" val="318698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Dia 11 (deze dia) t/m dia 13 legt uit hoe een spinnenweb ontstaat. Dia’s in samenhang toelichten (van dia 11 naar dia 12 naar dia 13 en weer terug)</a:t>
            </a:r>
          </a:p>
          <a:p>
            <a:pPr marL="171450" indent="-171450">
              <a:buFont typeface="Arial" panose="020B0604020202020204" pitchFamily="34" charset="0"/>
              <a:buChar char="•"/>
            </a:pPr>
            <a:r>
              <a:rPr lang="nl-NL" dirty="0"/>
              <a:t>Dia aangepast op 8-6-2023</a:t>
            </a: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11</a:t>
            </a:fld>
            <a:endParaRPr lang="nl-NL"/>
          </a:p>
        </p:txBody>
      </p:sp>
    </p:spTree>
    <p:extLst>
      <p:ext uri="{BB962C8B-B14F-4D97-AF65-F5344CB8AC3E}">
        <p14:creationId xmlns:p14="http://schemas.microsoft.com/office/powerpoint/2010/main" val="8014653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fbeelding met tekst, computer, computer&#10;&#10;Automatisch gegenereerde beschrijving">
            <a:extLst>
              <a:ext uri="{FF2B5EF4-FFF2-40B4-BE49-F238E27FC236}">
                <a16:creationId xmlns:a16="http://schemas.microsoft.com/office/drawing/2014/main" id="{99FB4FC8-9369-45C8-9C8E-887922E0D218}"/>
              </a:ext>
            </a:extLst>
          </p:cNvPr>
          <p:cNvPicPr>
            <a:picLocks noChangeAspect="1"/>
          </p:cNvPicPr>
          <p:nvPr userDrawn="1"/>
        </p:nvPicPr>
        <p:blipFill rotWithShape="1">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589" t="4681" r="18312" b="43721"/>
          <a:stretch/>
        </p:blipFill>
        <p:spPr>
          <a:xfrm>
            <a:off x="0" y="0"/>
            <a:ext cx="12192000" cy="6530109"/>
          </a:xfrm>
          <a:prstGeom prst="rect">
            <a:avLst/>
          </a:prstGeom>
        </p:spPr>
      </p:pic>
      <p:sp>
        <p:nvSpPr>
          <p:cNvPr id="2" name="Titel 1">
            <a:extLst>
              <a:ext uri="{FF2B5EF4-FFF2-40B4-BE49-F238E27FC236}">
                <a16:creationId xmlns:a16="http://schemas.microsoft.com/office/drawing/2014/main" id="{B52426F1-A5A8-427C-B0DC-EDAD9E189993}"/>
              </a:ext>
            </a:extLst>
          </p:cNvPr>
          <p:cNvSpPr>
            <a:spLocks noGrp="1"/>
          </p:cNvSpPr>
          <p:nvPr>
            <p:ph type="ctrTitle"/>
          </p:nvPr>
        </p:nvSpPr>
        <p:spPr>
          <a:xfrm>
            <a:off x="1524000" y="1122363"/>
            <a:ext cx="9144000" cy="2387600"/>
          </a:xfrm>
        </p:spPr>
        <p:txBody>
          <a:bodyPr anchor="ctr" anchorCtr="0"/>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48E1B741-08CA-4CF6-BB02-DF99CA9C9B92}"/>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9042376-887C-4CC1-9558-AB34E87A3BA8}"/>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DF6D69B1-2065-418B-9FD9-FF93F164AA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CDB2BAD-6605-46DB-93A3-D55E6F7B30B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pic>
        <p:nvPicPr>
          <p:cNvPr id="8" name="Afbeelding 7">
            <a:extLst>
              <a:ext uri="{FF2B5EF4-FFF2-40B4-BE49-F238E27FC236}">
                <a16:creationId xmlns:a16="http://schemas.microsoft.com/office/drawing/2014/main" id="{457579F6-A375-4702-B11E-0B84B933B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5142" y="161593"/>
            <a:ext cx="857058" cy="857058"/>
          </a:xfrm>
          <a:prstGeom prst="rect">
            <a:avLst/>
          </a:prstGeom>
        </p:spPr>
      </p:pic>
    </p:spTree>
    <p:extLst>
      <p:ext uri="{BB962C8B-B14F-4D97-AF65-F5344CB8AC3E}">
        <p14:creationId xmlns:p14="http://schemas.microsoft.com/office/powerpoint/2010/main" val="317891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8BAA7-E4F2-4EA2-9A6D-8E50A7234C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33F5673-05AD-4C09-AAF9-1E3498FC5E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824157-B283-4F6D-9982-AB476EA807B1}"/>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08FE1A9C-389B-404A-B6B3-B28BEA1AAA5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7791138-4081-46BD-BDDF-141DBA4133F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99042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E9B848-4673-4589-ADD0-1A8EE6291F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E30C47-8845-4C16-B4E3-FC3D27DB63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EC4787-1C86-48BF-989C-86F9AF46A699}"/>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500120BD-8B65-46A7-B66A-67A02085ED2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D385359-0BE1-467E-A1F3-48BBB07BF740}"/>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5009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C6E8C-7BB0-4A8B-9EE0-5D1F576FFA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AA6329-60FE-4B25-8A22-BDC88D92B249}"/>
              </a:ext>
            </a:extLst>
          </p:cNvPr>
          <p:cNvSpPr>
            <a:spLocks noGrp="1"/>
          </p:cNvSpPr>
          <p:nvPr>
            <p:ph idx="1"/>
          </p:nvPr>
        </p:nvSpPr>
        <p:spPr/>
        <p:txBody>
          <a:bodyPr>
            <a:normAutofit/>
          </a:bodyPr>
          <a:lstStyle>
            <a:lvl1pPr>
              <a:lnSpc>
                <a:spcPct val="150000"/>
              </a:lnSpc>
              <a:defRPr sz="3600"/>
            </a:lvl1pPr>
            <a:lvl2pPr>
              <a:lnSpc>
                <a:spcPct val="150000"/>
              </a:lnSpc>
              <a:defRPr sz="3200"/>
            </a:lvl2pPr>
            <a:lvl3pPr>
              <a:lnSpc>
                <a:spcPct val="150000"/>
              </a:lnSpc>
              <a:defRPr sz="2800"/>
            </a:lvl3pPr>
            <a:lvl4pPr>
              <a:lnSpc>
                <a:spcPct val="150000"/>
              </a:lnSpc>
              <a:defRPr sz="2400"/>
            </a:lvl4pPr>
            <a:lvl5pPr>
              <a:lnSpc>
                <a:spcPct val="150000"/>
              </a:lnSpc>
              <a:defRPr sz="2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2581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23795-E773-4D96-B0AB-A736B3CD255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64C74A6-F460-460B-87E8-55123C9FD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551561-6CD0-4E96-A92F-1AE513D88AAE}"/>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5" name="Tijdelijke aanduiding voor voettekst 4">
            <a:extLst>
              <a:ext uri="{FF2B5EF4-FFF2-40B4-BE49-F238E27FC236}">
                <a16:creationId xmlns:a16="http://schemas.microsoft.com/office/drawing/2014/main" id="{8C728C79-8CBD-4731-98D1-4A2D476AF7F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F5C1C60-D65A-45E0-BFF8-810EB42580EC}"/>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7511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8190-91DB-436F-BACE-A0F925F8D4F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FD8DC2-DFBF-4EF2-8376-E789092DC1A5}"/>
              </a:ext>
            </a:extLst>
          </p:cNvPr>
          <p:cNvSpPr>
            <a:spLocks noGrp="1"/>
          </p:cNvSpPr>
          <p:nvPr>
            <p:ph sz="half" idx="1"/>
          </p:nvPr>
        </p:nvSpPr>
        <p:spPr>
          <a:xfrm>
            <a:off x="838200" y="1825625"/>
            <a:ext cx="5181600" cy="4351338"/>
          </a:xfrm>
        </p:spPr>
        <p:txBody>
          <a:bodyPr/>
          <a:lstStyle>
            <a:lvl1pPr>
              <a:buClr>
                <a:srgbClr val="F4951F"/>
              </a:buClr>
              <a:defRPr/>
            </a:lvl1pPr>
            <a:lvl2pPr>
              <a:buClr>
                <a:srgbClr val="F4951F"/>
              </a:buClr>
              <a:defRPr/>
            </a:lvl2pPr>
            <a:lvl3pPr>
              <a:buClr>
                <a:srgbClr val="F4951F"/>
              </a:buClr>
              <a:defRPr/>
            </a:lvl3pPr>
            <a:lvl4pPr>
              <a:buClr>
                <a:srgbClr val="F4951F"/>
              </a:buClr>
              <a:defRPr/>
            </a:lvl4pPr>
            <a:lvl5pPr>
              <a:buClr>
                <a:srgbClr val="F4951F"/>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2184BBDD-18C5-4AD1-A605-50ABB4BFEF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D2DEBC9-2150-4485-B174-8B949C611934}"/>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FB618AC8-817C-4ABC-9F72-EC3480A855D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F33992F-1383-49F5-87AC-267741157047}"/>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3596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9B6A71-4402-4B59-A6EB-B17F60A6D1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10D921-62F7-4835-BE8A-3DD365495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572B530-4B62-411E-96FE-AA577EF1649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B58995-DAFB-4BAA-8210-73A20B6E2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D2C0D9-BAAB-49FF-A10B-B9DFB3E266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64ABE0-AE20-46AC-9B35-1DC192993B2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8" name="Tijdelijke aanduiding voor voettekst 7">
            <a:extLst>
              <a:ext uri="{FF2B5EF4-FFF2-40B4-BE49-F238E27FC236}">
                <a16:creationId xmlns:a16="http://schemas.microsoft.com/office/drawing/2014/main" id="{394BA60F-B0C0-4949-B659-64A78205131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79AA2474-83B9-46C6-84F9-CFE2BDCCA4F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9309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42041-01C5-4B32-9307-E8B6B136F9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612876-8C98-47DC-BFB3-7609B209D15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4" name="Tijdelijke aanduiding voor voettekst 3">
            <a:extLst>
              <a:ext uri="{FF2B5EF4-FFF2-40B4-BE49-F238E27FC236}">
                <a16:creationId xmlns:a16="http://schemas.microsoft.com/office/drawing/2014/main" id="{12233BFE-C336-4E05-A2C5-CB852400614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6FBA19A-D220-4EC3-8B5E-6347C019BC4E}"/>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8224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AEAA5E-B86C-4064-B6D9-F90FC57503C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3" name="Tijdelijke aanduiding voor voettekst 2">
            <a:extLst>
              <a:ext uri="{FF2B5EF4-FFF2-40B4-BE49-F238E27FC236}">
                <a16:creationId xmlns:a16="http://schemas.microsoft.com/office/drawing/2014/main" id="{8BFB1548-6BE4-4A6B-B1EC-4C8E060FAFB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016D9DCD-61E9-4C81-B64F-688EFC19DF5D}"/>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400332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61455-B004-4CCC-B893-54353F307D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4EB489-8FF0-4A51-9773-3EC752D80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5D8E74D-6846-4BE6-99C7-C92B2984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CFCF67-757C-4983-BB13-B0C1DF6F41BD}"/>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980D9D0D-9E47-4FEF-800B-49055228590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7D92A56-F729-4971-80BC-4B577803F92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300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D302E-98A9-47BA-B3CA-C3542F7D21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3D4C62-7AAB-450B-979A-61F0CE2F1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154B938-7EE6-49B7-B70F-7E9126CD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DFA71D-121C-46D0-A616-09308FB33D7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29-1-2024</a:t>
            </a:fld>
            <a:endParaRPr lang="nl-NL"/>
          </a:p>
        </p:txBody>
      </p:sp>
      <p:sp>
        <p:nvSpPr>
          <p:cNvPr id="6" name="Tijdelijke aanduiding voor voettekst 5">
            <a:extLst>
              <a:ext uri="{FF2B5EF4-FFF2-40B4-BE49-F238E27FC236}">
                <a16:creationId xmlns:a16="http://schemas.microsoft.com/office/drawing/2014/main" id="{97DCEC96-9ED7-4BF8-B834-29E74717134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2E4E5873-4ED9-47B8-9564-7BF2B480DB3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838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0C00E4-A17A-4A50-9771-8C3CF3CD9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825A39-70DB-400A-B32E-5E5BAE9A6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Parallellogram 13">
            <a:extLst>
              <a:ext uri="{FF2B5EF4-FFF2-40B4-BE49-F238E27FC236}">
                <a16:creationId xmlns:a16="http://schemas.microsoft.com/office/drawing/2014/main" id="{23A23ADC-3749-4EC3-8D8E-BA9263538682}"/>
              </a:ext>
            </a:extLst>
          </p:cNvPr>
          <p:cNvSpPr/>
          <p:nvPr userDrawn="1"/>
        </p:nvSpPr>
        <p:spPr>
          <a:xfrm flipH="1">
            <a:off x="2" y="6522330"/>
            <a:ext cx="12191998" cy="335670"/>
          </a:xfrm>
          <a:prstGeom prst="rect">
            <a:avLst/>
          </a:prstGeom>
          <a:solidFill>
            <a:srgbClr val="692A7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87E179D-389D-4EDE-B984-D003183B2E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16949" y="5258087"/>
            <a:ext cx="1130276" cy="1171719"/>
          </a:xfrm>
          <a:prstGeom prst="rect">
            <a:avLst/>
          </a:prstGeom>
        </p:spPr>
      </p:pic>
    </p:spTree>
    <p:extLst>
      <p:ext uri="{BB962C8B-B14F-4D97-AF65-F5344CB8AC3E}">
        <p14:creationId xmlns:p14="http://schemas.microsoft.com/office/powerpoint/2010/main" val="21774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ggdappstore.n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givitaler.nl/wat-is-positieve-gezondheid-vide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mijnpositievegezondheid.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digivitaler.nl/eenvoudige-tool-vide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831D7F5E-3174-F5F8-1784-3161A17F17F9}"/>
              </a:ext>
            </a:extLst>
          </p:cNvPr>
          <p:cNvSpPr txBox="1">
            <a:spLocks/>
          </p:cNvSpPr>
          <p:nvPr/>
        </p:nvSpPr>
        <p:spPr>
          <a:xfrm>
            <a:off x="838200" y="127120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4000" dirty="0"/>
          </a:p>
          <a:p>
            <a:pPr marL="0" indent="0" algn="ctr">
              <a:buNone/>
            </a:pPr>
            <a:r>
              <a:rPr lang="nl-NL" sz="4000" dirty="0"/>
              <a:t>Aanwijzing vooraf voor de docent:</a:t>
            </a:r>
          </a:p>
          <a:p>
            <a:pPr marL="0" indent="0" algn="ctr">
              <a:buNone/>
            </a:pPr>
            <a:endParaRPr lang="nl-NL" dirty="0"/>
          </a:p>
          <a:p>
            <a:pPr marL="0" indent="0" algn="ctr">
              <a:buNone/>
            </a:pPr>
            <a:r>
              <a:rPr lang="nl-NL" dirty="0"/>
              <a:t>In de notitievelden onder de dia’s staat aanvullende informatie.</a:t>
            </a:r>
          </a:p>
          <a:p>
            <a:pPr marL="0" indent="0" algn="ctr">
              <a:buNone/>
            </a:pPr>
            <a:endParaRPr lang="nl-NL" dirty="0"/>
          </a:p>
          <a:p>
            <a:pPr marL="0" indent="0" algn="ctr">
              <a:buNone/>
            </a:pPr>
            <a:endParaRPr lang="nl-NL" dirty="0"/>
          </a:p>
          <a:p>
            <a:pPr algn="ctr"/>
            <a:endParaRPr lang="nl-NL" dirty="0"/>
          </a:p>
          <a:p>
            <a:pPr algn="ctr"/>
            <a:endParaRPr lang="nl-NL" dirty="0"/>
          </a:p>
        </p:txBody>
      </p:sp>
    </p:spTree>
    <p:extLst>
      <p:ext uri="{BB962C8B-B14F-4D97-AF65-F5344CB8AC3E}">
        <p14:creationId xmlns:p14="http://schemas.microsoft.com/office/powerpoint/2010/main" val="17069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10</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13" name="Tekstvak 12">
            <a:extLst>
              <a:ext uri="{FF2B5EF4-FFF2-40B4-BE49-F238E27FC236}">
                <a16:creationId xmlns:a16="http://schemas.microsoft.com/office/drawing/2014/main" id="{A531467F-9938-233E-65AC-2DD73341458C}"/>
              </a:ext>
            </a:extLst>
          </p:cNvPr>
          <p:cNvSpPr txBox="1"/>
          <p:nvPr/>
        </p:nvSpPr>
        <p:spPr>
          <a:xfrm>
            <a:off x="5679195" y="2787267"/>
            <a:ext cx="914400" cy="914400"/>
          </a:xfrm>
          <a:prstGeom prst="rect">
            <a:avLst/>
          </a:prstGeom>
          <a:noFill/>
        </p:spPr>
        <p:txBody>
          <a:bodyPr wrap="square" rtlCol="0">
            <a:spAutoFit/>
          </a:bodyPr>
          <a:lstStyle/>
          <a:p>
            <a:endParaRPr lang="nl-NL" dirty="0"/>
          </a:p>
        </p:txBody>
      </p:sp>
      <p:sp>
        <p:nvSpPr>
          <p:cNvPr id="17" name="Titel 1">
            <a:extLst>
              <a:ext uri="{FF2B5EF4-FFF2-40B4-BE49-F238E27FC236}">
                <a16:creationId xmlns:a16="http://schemas.microsoft.com/office/drawing/2014/main" id="{C0B88AC6-EE17-F486-8A6A-D846AFBB31A0}"/>
              </a:ext>
            </a:extLst>
          </p:cNvPr>
          <p:cNvSpPr txBox="1">
            <a:spLocks/>
          </p:cNvSpPr>
          <p:nvPr/>
        </p:nvSpPr>
        <p:spPr>
          <a:xfrm>
            <a:off x="392016" y="1291374"/>
            <a:ext cx="4259497" cy="933881"/>
          </a:xfrm>
          <a:prstGeom prst="rect">
            <a:avLst/>
          </a:prstGeom>
        </p:spPr>
        <p:txBody>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3200" dirty="0"/>
              <a:t>Voorbeeld van een vraag:</a:t>
            </a:r>
          </a:p>
        </p:txBody>
      </p:sp>
      <p:sp>
        <p:nvSpPr>
          <p:cNvPr id="7" name="Pijl: links 6">
            <a:extLst>
              <a:ext uri="{FF2B5EF4-FFF2-40B4-BE49-F238E27FC236}">
                <a16:creationId xmlns:a16="http://schemas.microsoft.com/office/drawing/2014/main" id="{89623819-F715-5EB5-F7C2-7631BAFF758A}"/>
              </a:ext>
            </a:extLst>
          </p:cNvPr>
          <p:cNvSpPr/>
          <p:nvPr/>
        </p:nvSpPr>
        <p:spPr>
          <a:xfrm rot="1377832">
            <a:off x="6582202" y="3982094"/>
            <a:ext cx="1123720" cy="478306"/>
          </a:xfrm>
          <a:prstGeom prst="leftArrow">
            <a:avLst/>
          </a:prstGeom>
          <a:solidFill>
            <a:srgbClr val="8A5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07D342B1-EC6F-C06F-0A40-268611CEA1E9}"/>
              </a:ext>
            </a:extLst>
          </p:cNvPr>
          <p:cNvPicPr>
            <a:picLocks noChangeAspect="1"/>
          </p:cNvPicPr>
          <p:nvPr/>
        </p:nvPicPr>
        <p:blipFill rotWithShape="1">
          <a:blip r:embed="rId3"/>
          <a:srcRect l="19076" t="9912" r="19131" b="5024"/>
          <a:stretch/>
        </p:blipFill>
        <p:spPr>
          <a:xfrm>
            <a:off x="4562060" y="1290364"/>
            <a:ext cx="7533861" cy="5188226"/>
          </a:xfrm>
          <a:prstGeom prst="rect">
            <a:avLst/>
          </a:prstGeom>
        </p:spPr>
      </p:pic>
      <p:pic>
        <p:nvPicPr>
          <p:cNvPr id="5" name="Afbeelding 4">
            <a:extLst>
              <a:ext uri="{FF2B5EF4-FFF2-40B4-BE49-F238E27FC236}">
                <a16:creationId xmlns:a16="http://schemas.microsoft.com/office/drawing/2014/main" id="{1C18BCB5-2CF7-49BB-150A-733198DC4E2E}"/>
              </a:ext>
            </a:extLst>
          </p:cNvPr>
          <p:cNvPicPr>
            <a:picLocks noChangeAspect="1"/>
          </p:cNvPicPr>
          <p:nvPr/>
        </p:nvPicPr>
        <p:blipFill rotWithShape="1">
          <a:blip r:embed="rId4"/>
          <a:srcRect b="87948"/>
          <a:stretch/>
        </p:blipFill>
        <p:spPr>
          <a:xfrm>
            <a:off x="-1" y="-16335"/>
            <a:ext cx="12192001" cy="816435"/>
          </a:xfrm>
          <a:prstGeom prst="rect">
            <a:avLst/>
          </a:prstGeom>
        </p:spPr>
      </p:pic>
    </p:spTree>
    <p:extLst>
      <p:ext uri="{BB962C8B-B14F-4D97-AF65-F5344CB8AC3E}">
        <p14:creationId xmlns:p14="http://schemas.microsoft.com/office/powerpoint/2010/main" val="351165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EC7B765-BC48-4F02-4FDA-3521FAD7F621}"/>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AF02946D-5F4E-0D67-FECD-9611F9CF9E3A}"/>
              </a:ext>
            </a:extLst>
          </p:cNvPr>
          <p:cNvPicPr>
            <a:picLocks noChangeAspect="1"/>
          </p:cNvPicPr>
          <p:nvPr/>
        </p:nvPicPr>
        <p:blipFill>
          <a:blip r:embed="rId3"/>
          <a:stretch>
            <a:fillRect/>
          </a:stretch>
        </p:blipFill>
        <p:spPr>
          <a:xfrm>
            <a:off x="5568727" y="1676005"/>
            <a:ext cx="5785073" cy="4805436"/>
          </a:xfrm>
          <a:prstGeom prst="rect">
            <a:avLst/>
          </a:prstGeom>
        </p:spPr>
      </p:pic>
      <p:sp>
        <p:nvSpPr>
          <p:cNvPr id="7" name="Titel 1">
            <a:extLst>
              <a:ext uri="{FF2B5EF4-FFF2-40B4-BE49-F238E27FC236}">
                <a16:creationId xmlns:a16="http://schemas.microsoft.com/office/drawing/2014/main" id="{CA19BFA4-4088-4158-AD59-DFD98459041C}"/>
              </a:ext>
            </a:extLst>
          </p:cNvPr>
          <p:cNvSpPr txBox="1">
            <a:spLocks/>
          </p:cNvSpPr>
          <p:nvPr/>
        </p:nvSpPr>
        <p:spPr>
          <a:xfrm>
            <a:off x="818322" y="715059"/>
            <a:ext cx="10515600" cy="629753"/>
          </a:xfrm>
          <a:prstGeom prst="rect">
            <a:avLst/>
          </a:prstGeom>
        </p:spPr>
        <p:txBody>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resultaten van de test</a:t>
            </a:r>
          </a:p>
        </p:txBody>
      </p:sp>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11</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4" name="Tijdelijke aanduiding voor inhoud 2">
            <a:extLst>
              <a:ext uri="{FF2B5EF4-FFF2-40B4-BE49-F238E27FC236}">
                <a16:creationId xmlns:a16="http://schemas.microsoft.com/office/drawing/2014/main" id="{DC56A109-7E37-BF62-72B9-B2130B8784E1}"/>
              </a:ext>
            </a:extLst>
          </p:cNvPr>
          <p:cNvSpPr txBox="1">
            <a:spLocks/>
          </p:cNvSpPr>
          <p:nvPr/>
        </p:nvSpPr>
        <p:spPr>
          <a:xfrm>
            <a:off x="818322" y="1549356"/>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nl-NL" sz="2400" dirty="0"/>
              <a:t>De resultaten van de online test kunt u </a:t>
            </a:r>
            <a:br>
              <a:rPr lang="nl-NL" sz="2400" dirty="0"/>
            </a:br>
            <a:r>
              <a:rPr lang="nl-NL" sz="2400" dirty="0"/>
              <a:t>downloaden als pdf</a:t>
            </a:r>
          </a:p>
          <a:p>
            <a:pPr>
              <a:lnSpc>
                <a:spcPct val="130000"/>
              </a:lnSpc>
            </a:pPr>
            <a:r>
              <a:rPr lang="nl-NL" sz="2400" dirty="0"/>
              <a:t>Ze worden gepresenteerd in </a:t>
            </a:r>
            <a:br>
              <a:rPr lang="nl-NL" sz="2400" dirty="0"/>
            </a:br>
            <a:r>
              <a:rPr lang="nl-NL" sz="2400" dirty="0"/>
              <a:t>een ‘spinnenweb’:</a:t>
            </a:r>
          </a:p>
          <a:p>
            <a:pPr marL="0" indent="0">
              <a:lnSpc>
                <a:spcPct val="130000"/>
              </a:lnSpc>
              <a:buNone/>
            </a:pPr>
            <a:endParaRPr lang="nl-NL" sz="2400" dirty="0"/>
          </a:p>
          <a:p>
            <a:endParaRPr lang="nl-NL" dirty="0"/>
          </a:p>
        </p:txBody>
      </p:sp>
    </p:spTree>
    <p:extLst>
      <p:ext uri="{BB962C8B-B14F-4D97-AF65-F5344CB8AC3E}">
        <p14:creationId xmlns:p14="http://schemas.microsoft.com/office/powerpoint/2010/main" val="174611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12</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13" name="Tekstvak 12">
            <a:extLst>
              <a:ext uri="{FF2B5EF4-FFF2-40B4-BE49-F238E27FC236}">
                <a16:creationId xmlns:a16="http://schemas.microsoft.com/office/drawing/2014/main" id="{A531467F-9938-233E-65AC-2DD73341458C}"/>
              </a:ext>
            </a:extLst>
          </p:cNvPr>
          <p:cNvSpPr txBox="1"/>
          <p:nvPr/>
        </p:nvSpPr>
        <p:spPr>
          <a:xfrm>
            <a:off x="5679195" y="2787267"/>
            <a:ext cx="914400" cy="914400"/>
          </a:xfrm>
          <a:prstGeom prst="rect">
            <a:avLst/>
          </a:prstGeom>
          <a:noFill/>
        </p:spPr>
        <p:txBody>
          <a:bodyPr wrap="square" rtlCol="0">
            <a:spAutoFit/>
          </a:bodyPr>
          <a:lstStyle/>
          <a:p>
            <a:endParaRPr lang="nl-NL" dirty="0"/>
          </a:p>
        </p:txBody>
      </p:sp>
      <p:pic>
        <p:nvPicPr>
          <p:cNvPr id="16" name="Afbeelding 15">
            <a:extLst>
              <a:ext uri="{FF2B5EF4-FFF2-40B4-BE49-F238E27FC236}">
                <a16:creationId xmlns:a16="http://schemas.microsoft.com/office/drawing/2014/main" id="{97AA22D2-F606-2C12-4128-7FB9A615D4F1}"/>
              </a:ext>
            </a:extLst>
          </p:cNvPr>
          <p:cNvPicPr>
            <a:picLocks noChangeAspect="1"/>
          </p:cNvPicPr>
          <p:nvPr/>
        </p:nvPicPr>
        <p:blipFill>
          <a:blip r:embed="rId3"/>
          <a:stretch>
            <a:fillRect/>
          </a:stretch>
        </p:blipFill>
        <p:spPr>
          <a:xfrm>
            <a:off x="262136" y="172793"/>
            <a:ext cx="6159190" cy="3879387"/>
          </a:xfrm>
          <a:prstGeom prst="rect">
            <a:avLst/>
          </a:prstGeom>
          <a:effectLst>
            <a:outerShdw blurRad="50800" dist="38100" dir="10800000" algn="r" rotWithShape="0">
              <a:prstClr val="black">
                <a:alpha val="40000"/>
              </a:prstClr>
            </a:outerShdw>
          </a:effectLst>
        </p:spPr>
      </p:pic>
      <p:pic>
        <p:nvPicPr>
          <p:cNvPr id="19" name="Afbeelding 18">
            <a:extLst>
              <a:ext uri="{FF2B5EF4-FFF2-40B4-BE49-F238E27FC236}">
                <a16:creationId xmlns:a16="http://schemas.microsoft.com/office/drawing/2014/main" id="{CB46BD94-2773-F2A5-1797-46B1DEA52970}"/>
              </a:ext>
            </a:extLst>
          </p:cNvPr>
          <p:cNvPicPr>
            <a:picLocks noChangeAspect="1"/>
          </p:cNvPicPr>
          <p:nvPr/>
        </p:nvPicPr>
        <p:blipFill>
          <a:blip r:embed="rId4"/>
          <a:stretch>
            <a:fillRect/>
          </a:stretch>
        </p:blipFill>
        <p:spPr>
          <a:xfrm>
            <a:off x="1580567" y="1421299"/>
            <a:ext cx="5950453" cy="3879387"/>
          </a:xfrm>
          <a:prstGeom prst="rect">
            <a:avLst/>
          </a:prstGeom>
          <a:effectLst>
            <a:outerShdw blurRad="50800" dist="38100" dir="10800000" algn="r" rotWithShape="0">
              <a:prstClr val="black">
                <a:alpha val="40000"/>
              </a:prstClr>
            </a:outerShdw>
          </a:effectLst>
        </p:spPr>
      </p:pic>
      <p:pic>
        <p:nvPicPr>
          <p:cNvPr id="24" name="Afbeelding 23">
            <a:extLst>
              <a:ext uri="{FF2B5EF4-FFF2-40B4-BE49-F238E27FC236}">
                <a16:creationId xmlns:a16="http://schemas.microsoft.com/office/drawing/2014/main" id="{53496B34-C109-688D-6802-D345CFE38DAE}"/>
              </a:ext>
            </a:extLst>
          </p:cNvPr>
          <p:cNvPicPr>
            <a:picLocks noChangeAspect="1"/>
          </p:cNvPicPr>
          <p:nvPr/>
        </p:nvPicPr>
        <p:blipFill>
          <a:blip r:embed="rId5"/>
          <a:stretch>
            <a:fillRect/>
          </a:stretch>
        </p:blipFill>
        <p:spPr>
          <a:xfrm>
            <a:off x="3292985" y="2608701"/>
            <a:ext cx="5741685" cy="3879386"/>
          </a:xfrm>
          <a:prstGeom prst="rect">
            <a:avLst/>
          </a:prstGeom>
          <a:effectLst>
            <a:outerShdw blurRad="50800" dist="38100" dir="10800000" algn="r" rotWithShape="0">
              <a:prstClr val="black">
                <a:alpha val="40000"/>
              </a:prstClr>
            </a:outerShdw>
          </a:effectLst>
        </p:spPr>
      </p:pic>
      <p:sp>
        <p:nvSpPr>
          <p:cNvPr id="9" name="Rechthoek: afgeronde hoeken 8">
            <a:extLst>
              <a:ext uri="{FF2B5EF4-FFF2-40B4-BE49-F238E27FC236}">
                <a16:creationId xmlns:a16="http://schemas.microsoft.com/office/drawing/2014/main" id="{032B3CF5-701E-0510-2D87-C0B41424F064}"/>
              </a:ext>
            </a:extLst>
          </p:cNvPr>
          <p:cNvSpPr/>
          <p:nvPr/>
        </p:nvSpPr>
        <p:spPr>
          <a:xfrm>
            <a:off x="8597036" y="3349822"/>
            <a:ext cx="221174" cy="2858369"/>
          </a:xfrm>
          <a:prstGeom prst="roundRect">
            <a:avLst/>
          </a:prstGeom>
          <a:noFill/>
          <a:ln>
            <a:solidFill>
              <a:srgbClr val="692A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Groep 14">
            <a:extLst>
              <a:ext uri="{FF2B5EF4-FFF2-40B4-BE49-F238E27FC236}">
                <a16:creationId xmlns:a16="http://schemas.microsoft.com/office/drawing/2014/main" id="{179E450F-65D0-FCBA-CE63-28AD3CCAB0A4}"/>
              </a:ext>
            </a:extLst>
          </p:cNvPr>
          <p:cNvGrpSpPr/>
          <p:nvPr/>
        </p:nvGrpSpPr>
        <p:grpSpPr>
          <a:xfrm>
            <a:off x="9350070" y="3293646"/>
            <a:ext cx="2136133" cy="408021"/>
            <a:chOff x="9956713" y="4638102"/>
            <a:chExt cx="2136133" cy="408021"/>
          </a:xfrm>
        </p:grpSpPr>
        <p:sp>
          <p:nvSpPr>
            <p:cNvPr id="14" name="Tekstvak 13">
              <a:extLst>
                <a:ext uri="{FF2B5EF4-FFF2-40B4-BE49-F238E27FC236}">
                  <a16:creationId xmlns:a16="http://schemas.microsoft.com/office/drawing/2014/main" id="{4A1A0BFE-3549-83DA-85C0-BA02ECD9658D}"/>
                </a:ext>
              </a:extLst>
            </p:cNvPr>
            <p:cNvSpPr txBox="1"/>
            <p:nvPr/>
          </p:nvSpPr>
          <p:spPr>
            <a:xfrm>
              <a:off x="9956713" y="4694278"/>
              <a:ext cx="2136133" cy="307777"/>
            </a:xfrm>
            <a:prstGeom prst="rect">
              <a:avLst/>
            </a:prstGeom>
            <a:noFill/>
          </p:spPr>
          <p:txBody>
            <a:bodyPr wrap="square" rtlCol="0">
              <a:spAutoFit/>
            </a:bodyPr>
            <a:lstStyle/>
            <a:p>
              <a:pPr algn="ctr"/>
              <a:r>
                <a:rPr lang="nl-NL" sz="1400" dirty="0">
                  <a:solidFill>
                    <a:srgbClr val="692A7C"/>
                  </a:solidFill>
                  <a:latin typeface="Open Sans" panose="020B0606030504020204" pitchFamily="34" charset="0"/>
                  <a:ea typeface="Open Sans" panose="020B0606030504020204" pitchFamily="34" charset="0"/>
                  <a:cs typeface="Open Sans" panose="020B0606030504020204" pitchFamily="34" charset="0"/>
                </a:rPr>
                <a:t>Gemiddelde score: 6</a:t>
              </a:r>
            </a:p>
          </p:txBody>
        </p:sp>
        <p:sp>
          <p:nvSpPr>
            <p:cNvPr id="12" name="Tekstballon: rechthoek met afgeronde hoeken 11">
              <a:extLst>
                <a:ext uri="{FF2B5EF4-FFF2-40B4-BE49-F238E27FC236}">
                  <a16:creationId xmlns:a16="http://schemas.microsoft.com/office/drawing/2014/main" id="{F00FBB93-5A40-B98D-8C25-C0327E7E438B}"/>
                </a:ext>
              </a:extLst>
            </p:cNvPr>
            <p:cNvSpPr/>
            <p:nvPr/>
          </p:nvSpPr>
          <p:spPr>
            <a:xfrm>
              <a:off x="9956713" y="4638102"/>
              <a:ext cx="2136133" cy="408021"/>
            </a:xfrm>
            <a:prstGeom prst="wedgeRoundRectCallout">
              <a:avLst>
                <a:gd name="adj1" fmla="val -74075"/>
                <a:gd name="adj2" fmla="val 323005"/>
                <a:gd name="adj3" fmla="val 16667"/>
              </a:avLst>
            </a:prstGeom>
            <a:noFill/>
            <a:ln>
              <a:solidFill>
                <a:srgbClr val="692A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7819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13</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7" name="Titel 1">
            <a:extLst>
              <a:ext uri="{FF2B5EF4-FFF2-40B4-BE49-F238E27FC236}">
                <a16:creationId xmlns:a16="http://schemas.microsoft.com/office/drawing/2014/main" id="{CA19BFA4-4088-4158-AD59-DFD98459041C}"/>
              </a:ext>
            </a:extLst>
          </p:cNvPr>
          <p:cNvSpPr txBox="1">
            <a:spLocks/>
          </p:cNvSpPr>
          <p:nvPr/>
        </p:nvSpPr>
        <p:spPr>
          <a:xfrm>
            <a:off x="838200" y="680432"/>
            <a:ext cx="10515600" cy="629753"/>
          </a:xfrm>
          <a:prstGeom prst="rect">
            <a:avLst/>
          </a:prstGeom>
        </p:spPr>
        <p:txBody>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Hoe lees je de spinnenweb?</a:t>
            </a:r>
          </a:p>
        </p:txBody>
      </p:sp>
      <p:pic>
        <p:nvPicPr>
          <p:cNvPr id="3" name="Afbeelding 2">
            <a:extLst>
              <a:ext uri="{FF2B5EF4-FFF2-40B4-BE49-F238E27FC236}">
                <a16:creationId xmlns:a16="http://schemas.microsoft.com/office/drawing/2014/main" id="{8989BD37-77F1-8BDF-1EB8-8CEE8F23AA06}"/>
              </a:ext>
            </a:extLst>
          </p:cNvPr>
          <p:cNvPicPr>
            <a:picLocks noChangeAspect="1"/>
          </p:cNvPicPr>
          <p:nvPr/>
        </p:nvPicPr>
        <p:blipFill rotWithShape="1">
          <a:blip r:embed="rId3"/>
          <a:srcRect b="2139"/>
          <a:stretch/>
        </p:blipFill>
        <p:spPr>
          <a:xfrm>
            <a:off x="653444" y="1561709"/>
            <a:ext cx="6051331" cy="4919077"/>
          </a:xfrm>
          <a:prstGeom prst="rect">
            <a:avLst/>
          </a:prstGeom>
        </p:spPr>
      </p:pic>
      <p:grpSp>
        <p:nvGrpSpPr>
          <p:cNvPr id="14" name="Groep 13">
            <a:extLst>
              <a:ext uri="{FF2B5EF4-FFF2-40B4-BE49-F238E27FC236}">
                <a16:creationId xmlns:a16="http://schemas.microsoft.com/office/drawing/2014/main" id="{9B7EECC5-2E5E-094D-9CDF-9A7A0C92580E}"/>
              </a:ext>
            </a:extLst>
          </p:cNvPr>
          <p:cNvGrpSpPr/>
          <p:nvPr/>
        </p:nvGrpSpPr>
        <p:grpSpPr>
          <a:xfrm>
            <a:off x="6932305" y="3716756"/>
            <a:ext cx="2172857" cy="408021"/>
            <a:chOff x="9956713" y="4638102"/>
            <a:chExt cx="2172857" cy="408021"/>
          </a:xfrm>
        </p:grpSpPr>
        <p:sp>
          <p:nvSpPr>
            <p:cNvPr id="15" name="Tekstballon: rechthoek met afgeronde hoeken 14">
              <a:extLst>
                <a:ext uri="{FF2B5EF4-FFF2-40B4-BE49-F238E27FC236}">
                  <a16:creationId xmlns:a16="http://schemas.microsoft.com/office/drawing/2014/main" id="{1CDBBE4F-809F-DF8C-0DB1-CD5D3FA5ADDB}"/>
                </a:ext>
              </a:extLst>
            </p:cNvPr>
            <p:cNvSpPr/>
            <p:nvPr/>
          </p:nvSpPr>
          <p:spPr>
            <a:xfrm>
              <a:off x="9956713" y="4638102"/>
              <a:ext cx="2136133" cy="408021"/>
            </a:xfrm>
            <a:prstGeom prst="wedgeRoundRectCallout">
              <a:avLst>
                <a:gd name="adj1" fmla="val -249141"/>
                <a:gd name="adj2" fmla="val -85997"/>
                <a:gd name="adj3" fmla="val 16667"/>
              </a:avLst>
            </a:prstGeom>
            <a:noFill/>
            <a:ln>
              <a:solidFill>
                <a:srgbClr val="692A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ekstvak 15">
              <a:extLst>
                <a:ext uri="{FF2B5EF4-FFF2-40B4-BE49-F238E27FC236}">
                  <a16:creationId xmlns:a16="http://schemas.microsoft.com/office/drawing/2014/main" id="{F3FD6681-A941-09C1-965B-664D1F8894D9}"/>
                </a:ext>
              </a:extLst>
            </p:cNvPr>
            <p:cNvSpPr txBox="1"/>
            <p:nvPr/>
          </p:nvSpPr>
          <p:spPr>
            <a:xfrm>
              <a:off x="9956713" y="4694278"/>
              <a:ext cx="2172857" cy="307777"/>
            </a:xfrm>
            <a:prstGeom prst="rect">
              <a:avLst/>
            </a:prstGeom>
            <a:noFill/>
          </p:spPr>
          <p:txBody>
            <a:bodyPr wrap="square" rtlCol="0">
              <a:spAutoFit/>
            </a:bodyPr>
            <a:lstStyle/>
            <a:p>
              <a:pPr algn="ctr"/>
              <a:r>
                <a:rPr lang="nl-NL" sz="1400" dirty="0">
                  <a:solidFill>
                    <a:srgbClr val="692A7C"/>
                  </a:solidFill>
                  <a:latin typeface="Open Sans" panose="020B0606030504020204" pitchFamily="34" charset="0"/>
                  <a:ea typeface="Open Sans" panose="020B0606030504020204" pitchFamily="34" charset="0"/>
                  <a:cs typeface="Open Sans" panose="020B0606030504020204" pitchFamily="34" charset="0"/>
                </a:rPr>
                <a:t>Gemiddelde score: 6</a:t>
              </a:r>
            </a:p>
          </p:txBody>
        </p:sp>
      </p:grpSp>
    </p:spTree>
    <p:extLst>
      <p:ext uri="{BB962C8B-B14F-4D97-AF65-F5344CB8AC3E}">
        <p14:creationId xmlns:p14="http://schemas.microsoft.com/office/powerpoint/2010/main" val="27519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525808-2F9B-5D90-82F0-098FDCFC92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136" y="203714"/>
            <a:ext cx="6351922" cy="3943507"/>
          </a:xfrm>
          <a:prstGeom prst="rect">
            <a:avLst/>
          </a:prstGeom>
          <a:effectLst>
            <a:outerShdw blurRad="50800" dist="38100" dir="10800000" algn="r" rotWithShape="0">
              <a:prstClr val="black">
                <a:alpha val="40000"/>
              </a:prstClr>
            </a:outerShdw>
          </a:effectLst>
        </p:spPr>
      </p:pic>
      <p:pic>
        <p:nvPicPr>
          <p:cNvPr id="5" name="Afbeelding 4">
            <a:extLst>
              <a:ext uri="{FF2B5EF4-FFF2-40B4-BE49-F238E27FC236}">
                <a16:creationId xmlns:a16="http://schemas.microsoft.com/office/drawing/2014/main" id="{040E7098-4287-18D4-67FE-FE38F3F209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0567" y="1487140"/>
            <a:ext cx="6136653" cy="3878828"/>
          </a:xfrm>
          <a:prstGeom prst="rect">
            <a:avLst/>
          </a:prstGeom>
          <a:effectLst>
            <a:outerShdw blurRad="50800" dist="38100" dir="10800000" algn="r" rotWithShape="0">
              <a:prstClr val="black">
                <a:alpha val="40000"/>
              </a:prstClr>
            </a:outerShdw>
          </a:effectLst>
        </p:spPr>
      </p:pic>
      <p:pic>
        <p:nvPicPr>
          <p:cNvPr id="6" name="Afbeelding 5">
            <a:extLst>
              <a:ext uri="{FF2B5EF4-FFF2-40B4-BE49-F238E27FC236}">
                <a16:creationId xmlns:a16="http://schemas.microsoft.com/office/drawing/2014/main" id="{DD16E85B-27A2-7C54-94B8-D142345A3C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92985" y="2702099"/>
            <a:ext cx="5921353" cy="3827787"/>
          </a:xfrm>
          <a:prstGeom prst="rect">
            <a:avLst/>
          </a:prstGeom>
          <a:effectLst>
            <a:outerShdw blurRad="50800" dist="38100" dir="10800000" algn="r" rotWithShape="0">
              <a:prstClr val="black">
                <a:alpha val="40000"/>
              </a:prstClr>
            </a:outerShdw>
          </a:effectLst>
        </p:spPr>
      </p:pic>
      <p:pic>
        <p:nvPicPr>
          <p:cNvPr id="14" name="Afbeelding 13">
            <a:extLst>
              <a:ext uri="{FF2B5EF4-FFF2-40B4-BE49-F238E27FC236}">
                <a16:creationId xmlns:a16="http://schemas.microsoft.com/office/drawing/2014/main" id="{F6955092-88BF-2024-9213-6247DD04AF13}"/>
              </a:ext>
            </a:extLst>
          </p:cNvPr>
          <p:cNvPicPr>
            <a:picLocks noChangeAspect="1"/>
          </p:cNvPicPr>
          <p:nvPr/>
        </p:nvPicPr>
        <p:blipFill>
          <a:blip r:embed="rId6"/>
          <a:stretch>
            <a:fillRect/>
          </a:stretch>
        </p:blipFill>
        <p:spPr>
          <a:xfrm>
            <a:off x="738525" y="3310039"/>
            <a:ext cx="9835597" cy="599839"/>
          </a:xfrm>
          <a:prstGeom prst="rect">
            <a:avLst/>
          </a:prstGeom>
          <a:effectLst>
            <a:outerShdw blurRad="50800" dist="38100" dir="8100000" algn="tr" rotWithShape="0">
              <a:prstClr val="black">
                <a:alpha val="40000"/>
              </a:prstClr>
            </a:outerShdw>
          </a:effectLst>
        </p:spPr>
      </p:pic>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14</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13" name="Tekstvak 12">
            <a:extLst>
              <a:ext uri="{FF2B5EF4-FFF2-40B4-BE49-F238E27FC236}">
                <a16:creationId xmlns:a16="http://schemas.microsoft.com/office/drawing/2014/main" id="{A531467F-9938-233E-65AC-2DD73341458C}"/>
              </a:ext>
            </a:extLst>
          </p:cNvPr>
          <p:cNvSpPr txBox="1"/>
          <p:nvPr/>
        </p:nvSpPr>
        <p:spPr>
          <a:xfrm>
            <a:off x="5679195" y="2787267"/>
            <a:ext cx="914400" cy="914400"/>
          </a:xfrm>
          <a:prstGeom prst="rect">
            <a:avLst/>
          </a:prstGeom>
          <a:noFill/>
        </p:spPr>
        <p:txBody>
          <a:bodyPr wrap="square" rtlCol="0">
            <a:spAutoFit/>
          </a:bodyPr>
          <a:lstStyle/>
          <a:p>
            <a:endParaRPr lang="nl-NL" dirty="0"/>
          </a:p>
        </p:txBody>
      </p:sp>
      <p:sp>
        <p:nvSpPr>
          <p:cNvPr id="7" name="Pijl: links 6">
            <a:extLst>
              <a:ext uri="{FF2B5EF4-FFF2-40B4-BE49-F238E27FC236}">
                <a16:creationId xmlns:a16="http://schemas.microsoft.com/office/drawing/2014/main" id="{89623819-F715-5EB5-F7C2-7631BAFF758A}"/>
              </a:ext>
            </a:extLst>
          </p:cNvPr>
          <p:cNvSpPr/>
          <p:nvPr/>
        </p:nvSpPr>
        <p:spPr>
          <a:xfrm rot="20394613">
            <a:off x="9083612" y="4193497"/>
            <a:ext cx="1123720" cy="478306"/>
          </a:xfrm>
          <a:prstGeom prst="leftArrow">
            <a:avLst/>
          </a:prstGeom>
          <a:solidFill>
            <a:srgbClr val="692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8039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475DA0F-BCD9-CC36-3831-1AC0E6C5EC6B}"/>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41464BF-007F-8A8F-51B4-89518F0CC260}"/>
              </a:ext>
            </a:extLst>
          </p:cNvPr>
          <p:cNvPicPr>
            <a:picLocks noChangeAspect="1"/>
          </p:cNvPicPr>
          <p:nvPr/>
        </p:nvPicPr>
        <p:blipFill rotWithShape="1">
          <a:blip r:embed="rId3"/>
          <a:srcRect t="15927" r="1476"/>
          <a:stretch/>
        </p:blipFill>
        <p:spPr>
          <a:xfrm>
            <a:off x="428073" y="964642"/>
            <a:ext cx="11335853" cy="5374533"/>
          </a:xfrm>
          <a:prstGeom prst="rect">
            <a:avLst/>
          </a:prstGeom>
        </p:spPr>
      </p:pic>
      <p:sp>
        <p:nvSpPr>
          <p:cNvPr id="5" name="Pijl: links 4">
            <a:extLst>
              <a:ext uri="{FF2B5EF4-FFF2-40B4-BE49-F238E27FC236}">
                <a16:creationId xmlns:a16="http://schemas.microsoft.com/office/drawing/2014/main" id="{673AAE4C-9D74-4EB3-410D-F791460C7B43}"/>
              </a:ext>
            </a:extLst>
          </p:cNvPr>
          <p:cNvSpPr/>
          <p:nvPr/>
        </p:nvSpPr>
        <p:spPr>
          <a:xfrm rot="20534489">
            <a:off x="2144112" y="1402746"/>
            <a:ext cx="1123720" cy="478306"/>
          </a:xfrm>
          <a:prstGeom prst="leftArrow">
            <a:avLst/>
          </a:prstGeom>
          <a:solidFill>
            <a:srgbClr val="8A5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9DFD95CF-F405-CC85-E9A4-1F26DF39BAD5}"/>
              </a:ext>
            </a:extLst>
          </p:cNvPr>
          <p:cNvPicPr>
            <a:picLocks noChangeAspect="1"/>
          </p:cNvPicPr>
          <p:nvPr/>
        </p:nvPicPr>
        <p:blipFill rotWithShape="1">
          <a:blip r:embed="rId3"/>
          <a:srcRect b="87948"/>
          <a:stretch/>
        </p:blipFill>
        <p:spPr>
          <a:xfrm>
            <a:off x="-1" y="-16335"/>
            <a:ext cx="12192001" cy="816435"/>
          </a:xfrm>
          <a:prstGeom prst="rect">
            <a:avLst/>
          </a:prstGeom>
        </p:spPr>
      </p:pic>
    </p:spTree>
    <p:extLst>
      <p:ext uri="{BB962C8B-B14F-4D97-AF65-F5344CB8AC3E}">
        <p14:creationId xmlns:p14="http://schemas.microsoft.com/office/powerpoint/2010/main" val="238688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3600" dirty="0"/>
              <a:t>Wat kunt u met de resultaten van de test?</a:t>
            </a:r>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200" y="1514728"/>
            <a:ext cx="8523083" cy="4814837"/>
          </a:xfrm>
        </p:spPr>
        <p:txBody>
          <a:bodyPr>
            <a:noAutofit/>
          </a:bodyPr>
          <a:lstStyle/>
          <a:p>
            <a:r>
              <a:rPr lang="nl-NL" sz="2000" dirty="0">
                <a:effectLst/>
                <a:latin typeface="Open Sans" panose="020B0606030504020204" pitchFamily="34" charset="0"/>
                <a:ea typeface="Open Sans" panose="020B0606030504020204" pitchFamily="34" charset="0"/>
                <a:cs typeface="Open Sans" panose="020B0606030504020204" pitchFamily="34" charset="0"/>
              </a:rPr>
              <a:t>De resultaten van de test ‘Mijn Positieve Gezondheid’ geven u een duidelijk beeld van wat belangrijk voor u is (de gemarkeerde vragen)</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U kunt de resultaten bespreken met uw dokter</a:t>
            </a:r>
            <a:br>
              <a:rPr lang="nl-NL" sz="2000" dirty="0">
                <a:effectLst/>
                <a:latin typeface="Open Sans" panose="020B0606030504020204" pitchFamily="34" charset="0"/>
                <a:ea typeface="Open Sans" panose="020B0606030504020204" pitchFamily="34" charset="0"/>
                <a:cs typeface="Open Sans" panose="020B0606030504020204" pitchFamily="34" charset="0"/>
              </a:rPr>
            </a:br>
            <a:r>
              <a:rPr lang="nl-NL" sz="2000" dirty="0">
                <a:effectLst/>
                <a:latin typeface="Open Sans" panose="020B0606030504020204" pitchFamily="34" charset="0"/>
                <a:ea typeface="Open Sans" panose="020B0606030504020204" pitchFamily="34" charset="0"/>
                <a:cs typeface="Open Sans" panose="020B0606030504020204" pitchFamily="34" charset="0"/>
              </a:rPr>
              <a:t>Met uw dokter of iemand anders die u vertrouwt</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U kunt ermee aangeven wat u graag zou willen veranderen</a:t>
            </a:r>
            <a:br>
              <a:rPr lang="nl-NL" sz="2000" dirty="0">
                <a:effectLst/>
                <a:latin typeface="Open Sans" panose="020B0606030504020204" pitchFamily="34" charset="0"/>
                <a:ea typeface="Open Sans" panose="020B0606030504020204" pitchFamily="34" charset="0"/>
                <a:cs typeface="Open Sans" panose="020B0606030504020204" pitchFamily="34" charset="0"/>
              </a:rPr>
            </a:br>
            <a:r>
              <a:rPr lang="nl-NL" sz="2000" dirty="0">
                <a:effectLst/>
                <a:latin typeface="Open Sans" panose="020B0606030504020204" pitchFamily="34" charset="0"/>
                <a:ea typeface="Open Sans" panose="020B0606030504020204" pitchFamily="34" charset="0"/>
                <a:cs typeface="Open Sans" panose="020B0606030504020204" pitchFamily="34" charset="0"/>
              </a:rPr>
              <a:t>Zo kunt u samen bedenken wat daarbij kan helpen</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U kunt de test vaker doen om te zien of er iets verandert</a:t>
            </a:r>
          </a:p>
          <a:p>
            <a:endParaRPr lang="nl-NL" sz="2000" dirty="0">
              <a:effectLst/>
              <a:latin typeface="Open Sans" panose="020B0606030504020204" pitchFamily="34" charset="0"/>
              <a:ea typeface="Open Sans" panose="020B0606030504020204" pitchFamily="34" charset="0"/>
              <a:cs typeface="Open Sans" panose="020B0606030504020204" pitchFamily="34" charset="0"/>
            </a:endParaRPr>
          </a:p>
          <a:p>
            <a:endParaRPr lang="nl-NL" sz="2000" dirty="0">
              <a:latin typeface="Open Sans" panose="020B0606030504020204" pitchFamily="34" charset="0"/>
              <a:ea typeface="Open Sans" panose="020B0606030504020204" pitchFamily="34" charset="0"/>
              <a:cs typeface="Open Sans" panose="020B0606030504020204" pitchFamily="34" charset="0"/>
            </a:endParaRPr>
          </a:p>
          <a:p>
            <a:endParaRPr lang="nl-NL"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16</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1026" name="Picture 2" descr="MijnPositieveGezondheid.nl">
            <a:extLst>
              <a:ext uri="{FF2B5EF4-FFF2-40B4-BE49-F238E27FC236}">
                <a16:creationId xmlns:a16="http://schemas.microsoft.com/office/drawing/2014/main" id="{85B81CBE-16EF-9003-D3AD-CA37BD59C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6492" y="695419"/>
            <a:ext cx="1666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1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17</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7" name="Titel 1">
            <a:extLst>
              <a:ext uri="{FF2B5EF4-FFF2-40B4-BE49-F238E27FC236}">
                <a16:creationId xmlns:a16="http://schemas.microsoft.com/office/drawing/2014/main" id="{CA19BFA4-4088-4158-AD59-DFD98459041C}"/>
              </a:ext>
            </a:extLst>
          </p:cNvPr>
          <p:cNvSpPr txBox="1">
            <a:spLocks/>
          </p:cNvSpPr>
          <p:nvPr/>
        </p:nvSpPr>
        <p:spPr>
          <a:xfrm>
            <a:off x="838200" y="680432"/>
            <a:ext cx="10515600" cy="629753"/>
          </a:xfrm>
          <a:prstGeom prst="rect">
            <a:avLst/>
          </a:prstGeom>
        </p:spPr>
        <p:txBody>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test de eerste keer ingevuld...</a:t>
            </a:r>
          </a:p>
        </p:txBody>
      </p:sp>
      <p:pic>
        <p:nvPicPr>
          <p:cNvPr id="3" name="Afbeelding 2">
            <a:extLst>
              <a:ext uri="{FF2B5EF4-FFF2-40B4-BE49-F238E27FC236}">
                <a16:creationId xmlns:a16="http://schemas.microsoft.com/office/drawing/2014/main" id="{5856A799-365E-8906-BAB1-94F826FEDEBB}"/>
              </a:ext>
            </a:extLst>
          </p:cNvPr>
          <p:cNvPicPr>
            <a:picLocks noChangeAspect="1"/>
          </p:cNvPicPr>
          <p:nvPr/>
        </p:nvPicPr>
        <p:blipFill rotWithShape="1">
          <a:blip r:embed="rId3"/>
          <a:srcRect b="3554"/>
          <a:stretch/>
        </p:blipFill>
        <p:spPr>
          <a:xfrm>
            <a:off x="636239" y="1417121"/>
            <a:ext cx="6181388" cy="4985884"/>
          </a:xfrm>
          <a:prstGeom prst="rect">
            <a:avLst/>
          </a:prstGeom>
        </p:spPr>
      </p:pic>
      <p:pic>
        <p:nvPicPr>
          <p:cNvPr id="2" name="Picture 2" descr="MijnPositieveGezondheid.nl">
            <a:extLst>
              <a:ext uri="{FF2B5EF4-FFF2-40B4-BE49-F238E27FC236}">
                <a16:creationId xmlns:a16="http://schemas.microsoft.com/office/drawing/2014/main" id="{B6AE78C8-AB1D-9592-5F4E-11C3B89CC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492" y="695419"/>
            <a:ext cx="1666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9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18</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7" name="Titel 1">
            <a:extLst>
              <a:ext uri="{FF2B5EF4-FFF2-40B4-BE49-F238E27FC236}">
                <a16:creationId xmlns:a16="http://schemas.microsoft.com/office/drawing/2014/main" id="{CA19BFA4-4088-4158-AD59-DFD98459041C}"/>
              </a:ext>
            </a:extLst>
          </p:cNvPr>
          <p:cNvSpPr txBox="1">
            <a:spLocks/>
          </p:cNvSpPr>
          <p:nvPr/>
        </p:nvSpPr>
        <p:spPr>
          <a:xfrm>
            <a:off x="838200" y="680432"/>
            <a:ext cx="10515600" cy="629753"/>
          </a:xfrm>
          <a:prstGeom prst="rect">
            <a:avLst/>
          </a:prstGeom>
        </p:spPr>
        <p:txBody>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test een maand later...</a:t>
            </a:r>
          </a:p>
        </p:txBody>
      </p:sp>
      <p:pic>
        <p:nvPicPr>
          <p:cNvPr id="2" name="Afbeelding 1">
            <a:extLst>
              <a:ext uri="{FF2B5EF4-FFF2-40B4-BE49-F238E27FC236}">
                <a16:creationId xmlns:a16="http://schemas.microsoft.com/office/drawing/2014/main" id="{5856A799-365E-8906-BAB1-94F826FEDEBB}"/>
              </a:ext>
            </a:extLst>
          </p:cNvPr>
          <p:cNvPicPr>
            <a:picLocks noChangeAspect="1"/>
          </p:cNvPicPr>
          <p:nvPr/>
        </p:nvPicPr>
        <p:blipFill rotWithShape="1">
          <a:blip r:embed="rId3">
            <a:extLst>
              <a:ext uri="{28A0092B-C50C-407E-A947-70E740481C1C}">
                <a14:useLocalDpi xmlns:a14="http://schemas.microsoft.com/office/drawing/2010/main" val="0"/>
              </a:ext>
            </a:extLst>
          </a:blip>
          <a:srcRect b="4958"/>
          <a:stretch/>
        </p:blipFill>
        <p:spPr>
          <a:xfrm>
            <a:off x="525139" y="1544462"/>
            <a:ext cx="6252296" cy="4858543"/>
          </a:xfrm>
          <a:prstGeom prst="rect">
            <a:avLst/>
          </a:prstGeom>
        </p:spPr>
      </p:pic>
      <p:pic>
        <p:nvPicPr>
          <p:cNvPr id="3" name="Picture 2" descr="MijnPositieveGezondheid.nl">
            <a:extLst>
              <a:ext uri="{FF2B5EF4-FFF2-40B4-BE49-F238E27FC236}">
                <a16:creationId xmlns:a16="http://schemas.microsoft.com/office/drawing/2014/main" id="{99050D8D-461E-53E2-B791-4E62BB409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6492" y="695419"/>
            <a:ext cx="1666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7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3600" dirty="0"/>
              <a:t>Wie heeft de test gemaakt?</a:t>
            </a:r>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200" y="1514728"/>
            <a:ext cx="8523083" cy="4062207"/>
          </a:xfrm>
        </p:spPr>
        <p:txBody>
          <a:bodyPr>
            <a:noAutofit/>
          </a:bodyPr>
          <a:lstStyle/>
          <a:p>
            <a:r>
              <a:rPr lang="nl-NL" sz="2000" dirty="0">
                <a:effectLst/>
                <a:latin typeface="Open Sans" panose="020B0606030504020204" pitchFamily="34" charset="0"/>
                <a:ea typeface="Open Sans" panose="020B0606030504020204" pitchFamily="34" charset="0"/>
                <a:cs typeface="Open Sans" panose="020B0606030504020204" pitchFamily="34" charset="0"/>
              </a:rPr>
              <a:t>De test is gemaakt door het </a:t>
            </a:r>
            <a:r>
              <a:rPr lang="nl-NL" sz="2000" dirty="0" err="1">
                <a:effectLst/>
                <a:latin typeface="Open Sans" panose="020B0606030504020204" pitchFamily="34" charset="0"/>
                <a:ea typeface="Open Sans" panose="020B0606030504020204" pitchFamily="34" charset="0"/>
                <a:cs typeface="Open Sans" panose="020B0606030504020204" pitchFamily="34" charset="0"/>
              </a:rPr>
              <a:t>Institute</a:t>
            </a:r>
            <a:r>
              <a:rPr lang="nl-NL" sz="2000" dirty="0">
                <a:effectLst/>
                <a:latin typeface="Open Sans" panose="020B0606030504020204" pitchFamily="34" charset="0"/>
                <a:ea typeface="Open Sans" panose="020B0606030504020204" pitchFamily="34" charset="0"/>
                <a:cs typeface="Open Sans" panose="020B0606030504020204" pitchFamily="34" charset="0"/>
              </a:rPr>
              <a:t> </a:t>
            </a:r>
            <a:r>
              <a:rPr lang="nl-NL" sz="2000" dirty="0" err="1">
                <a:effectLst/>
                <a:latin typeface="Open Sans" panose="020B0606030504020204" pitchFamily="34" charset="0"/>
                <a:ea typeface="Open Sans" panose="020B0606030504020204" pitchFamily="34" charset="0"/>
                <a:cs typeface="Open Sans" panose="020B0606030504020204" pitchFamily="34" charset="0"/>
              </a:rPr>
              <a:t>for</a:t>
            </a:r>
            <a:r>
              <a:rPr lang="nl-NL" sz="2000" dirty="0">
                <a:effectLst/>
                <a:latin typeface="Open Sans" panose="020B0606030504020204" pitchFamily="34" charset="0"/>
                <a:ea typeface="Open Sans" panose="020B0606030504020204" pitchFamily="34" charset="0"/>
                <a:cs typeface="Open Sans" panose="020B0606030504020204" pitchFamily="34" charset="0"/>
              </a:rPr>
              <a:t> </a:t>
            </a:r>
            <a:r>
              <a:rPr lang="nl-NL" sz="2000" dirty="0" err="1">
                <a:effectLst/>
                <a:latin typeface="Open Sans" panose="020B0606030504020204" pitchFamily="34" charset="0"/>
                <a:ea typeface="Open Sans" panose="020B0606030504020204" pitchFamily="34" charset="0"/>
                <a:cs typeface="Open Sans" panose="020B0606030504020204" pitchFamily="34" charset="0"/>
              </a:rPr>
              <a:t>Positive</a:t>
            </a:r>
            <a:r>
              <a:rPr lang="nl-NL" sz="2000" dirty="0">
                <a:effectLst/>
                <a:latin typeface="Open Sans" panose="020B0606030504020204" pitchFamily="34" charset="0"/>
                <a:ea typeface="Open Sans" panose="020B0606030504020204" pitchFamily="34" charset="0"/>
                <a:cs typeface="Open Sans" panose="020B0606030504020204" pitchFamily="34" charset="0"/>
              </a:rPr>
              <a:t> Health (IPH)</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Deze stichting is opgericht door arts/onderzoeker Machteld Huber</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Het IPH werkt o.a. samen met zorgverleners en verzekeraars</a:t>
            </a:r>
          </a:p>
          <a:p>
            <a:r>
              <a:rPr lang="nl-NL" sz="2000" dirty="0">
                <a:effectLst/>
                <a:latin typeface="Open Sans" panose="020B0606030504020204" pitchFamily="34" charset="0"/>
                <a:ea typeface="Open Sans" panose="020B0606030504020204" pitchFamily="34" charset="0"/>
                <a:cs typeface="Open Sans" panose="020B0606030504020204" pitchFamily="34" charset="0"/>
              </a:rPr>
              <a:t>Het IPH doet ook onderzoek rondom Positieve Gezondheid</a:t>
            </a:r>
            <a:br>
              <a:rPr lang="nl-NL" sz="2000" dirty="0">
                <a:effectLst/>
                <a:latin typeface="Open Sans" panose="020B0606030504020204" pitchFamily="34" charset="0"/>
                <a:ea typeface="Open Sans" panose="020B0606030504020204" pitchFamily="34" charset="0"/>
                <a:cs typeface="Open Sans" panose="020B0606030504020204" pitchFamily="34" charset="0"/>
              </a:rPr>
            </a:br>
            <a:r>
              <a:rPr lang="nl-NL" sz="2000" dirty="0">
                <a:effectLst/>
                <a:latin typeface="Open Sans" panose="020B0606030504020204" pitchFamily="34" charset="0"/>
                <a:ea typeface="Open Sans" panose="020B0606030504020204" pitchFamily="34" charset="0"/>
                <a:cs typeface="Open Sans" panose="020B0606030504020204" pitchFamily="34" charset="0"/>
              </a:rPr>
              <a:t>De stichting wordt hierbij ondersteund door wetenschappers</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19</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7" name="Picture 2" descr="GGD IJsselland sluit netwerkpartnerschap met Institute for Positive Health  - GGD IJsselland">
            <a:extLst>
              <a:ext uri="{FF2B5EF4-FFF2-40B4-BE49-F238E27FC236}">
                <a16:creationId xmlns:a16="http://schemas.microsoft.com/office/drawing/2014/main" id="{F7AE4A81-EA47-1FF4-9791-DB487D4D8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4442" y="678634"/>
            <a:ext cx="1961966" cy="108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59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1793B-6BEF-4A61-B859-BD05BCCBBCD8}"/>
              </a:ext>
            </a:extLst>
          </p:cNvPr>
          <p:cNvSpPr>
            <a:spLocks noGrp="1"/>
          </p:cNvSpPr>
          <p:nvPr>
            <p:ph type="ctrTitle"/>
          </p:nvPr>
        </p:nvSpPr>
        <p:spPr/>
        <p:txBody>
          <a:bodyPr/>
          <a:lstStyle/>
          <a:p>
            <a:r>
              <a:rPr lang="nl-NL" sz="6000" b="1" dirty="0">
                <a:solidFill>
                  <a:srgbClr val="692A7C"/>
                </a:solidFill>
                <a:latin typeface="Roboto" panose="02000000000000000000" pitchFamily="2" charset="0"/>
                <a:ea typeface="Roboto" panose="02000000000000000000" pitchFamily="2" charset="0"/>
              </a:rPr>
              <a:t>DIGI</a:t>
            </a:r>
            <a:r>
              <a:rPr lang="nl-NL" sz="6000" b="1" dirty="0">
                <a:solidFill>
                  <a:srgbClr val="F4951F"/>
                </a:solidFill>
                <a:latin typeface="Roboto" panose="02000000000000000000" pitchFamily="2" charset="0"/>
                <a:ea typeface="Roboto" panose="02000000000000000000" pitchFamily="2" charset="0"/>
              </a:rPr>
              <a:t>VITALER</a:t>
            </a:r>
            <a:endParaRPr lang="nl-NL" dirty="0"/>
          </a:p>
        </p:txBody>
      </p:sp>
      <p:sp>
        <p:nvSpPr>
          <p:cNvPr id="3" name="Ondertitel 2">
            <a:extLst>
              <a:ext uri="{FF2B5EF4-FFF2-40B4-BE49-F238E27FC236}">
                <a16:creationId xmlns:a16="http://schemas.microsoft.com/office/drawing/2014/main" id="{F3A23855-5925-4E26-B9BB-61632F5DF264}"/>
              </a:ext>
            </a:extLst>
          </p:cNvPr>
          <p:cNvSpPr>
            <a:spLocks noGrp="1"/>
          </p:cNvSpPr>
          <p:nvPr>
            <p:ph type="subTitle" idx="1"/>
          </p:nvPr>
        </p:nvSpPr>
        <p:spPr/>
        <p:txBody>
          <a:bodyPr>
            <a:normAutofit/>
          </a:bodyPr>
          <a:lstStyle/>
          <a:p>
            <a:r>
              <a:rPr lang="nl-NL" dirty="0"/>
              <a:t>Mijn Positieve Gezondheid</a:t>
            </a:r>
            <a:endParaRPr lang="nl-NL" sz="2800" dirty="0"/>
          </a:p>
        </p:txBody>
      </p:sp>
    </p:spTree>
    <p:extLst>
      <p:ext uri="{BB962C8B-B14F-4D97-AF65-F5344CB8AC3E}">
        <p14:creationId xmlns:p14="http://schemas.microsoft.com/office/powerpoint/2010/main" val="260384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E0249230-00DD-98A2-439A-DFA5097E268D}"/>
              </a:ext>
            </a:extLst>
          </p:cNvPr>
          <p:cNvGrpSpPr/>
          <p:nvPr/>
        </p:nvGrpSpPr>
        <p:grpSpPr>
          <a:xfrm>
            <a:off x="911225" y="2061588"/>
            <a:ext cx="8624661" cy="2173560"/>
            <a:chOff x="436196" y="4837621"/>
            <a:chExt cx="9210545" cy="2173560"/>
          </a:xfrm>
        </p:grpSpPr>
        <p:sp>
          <p:nvSpPr>
            <p:cNvPr id="3" name="Rechthoek: afgeronde hoeken 2">
              <a:extLst>
                <a:ext uri="{FF2B5EF4-FFF2-40B4-BE49-F238E27FC236}">
                  <a16:creationId xmlns:a16="http://schemas.microsoft.com/office/drawing/2014/main" id="{4A0F1B52-A2AA-D9C2-7F45-C38E5FC2C572}"/>
                </a:ext>
              </a:extLst>
            </p:cNvPr>
            <p:cNvSpPr/>
            <p:nvPr/>
          </p:nvSpPr>
          <p:spPr>
            <a:xfrm>
              <a:off x="436196" y="4837621"/>
              <a:ext cx="8920809" cy="2173560"/>
            </a:xfrm>
            <a:prstGeom prst="roundRect">
              <a:avLst>
                <a:gd name="adj" fmla="val 3868"/>
              </a:avLst>
            </a:prstGeom>
            <a:solidFill>
              <a:srgbClr val="EA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E5F12D5-4439-5656-CC16-87922D0D10D7}"/>
                </a:ext>
              </a:extLst>
            </p:cNvPr>
            <p:cNvSpPr txBox="1"/>
            <p:nvPr/>
          </p:nvSpPr>
          <p:spPr>
            <a:xfrm>
              <a:off x="1638019" y="5017848"/>
              <a:ext cx="8008722" cy="1077218"/>
            </a:xfrm>
            <a:prstGeom prst="rect">
              <a:avLst/>
            </a:prstGeom>
            <a:noFill/>
            <a:ln>
              <a:noFill/>
            </a:ln>
          </p:spPr>
          <p:txBody>
            <a:bodyPr wrap="square" lIns="0" rIns="36000" rtlCol="0">
              <a:spAutoFit/>
            </a:bodyPr>
            <a:lstStyle/>
            <a:p>
              <a:r>
                <a:rPr lang="nl-NL" sz="16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Tip: de GGD </a:t>
              </a:r>
              <a:r>
                <a:rPr lang="nl-NL" sz="1600" b="1" dirty="0" err="1">
                  <a:solidFill>
                    <a:srgbClr val="682A7B"/>
                  </a:solidFill>
                  <a:latin typeface="Open Sans" panose="020B0606030504020204" pitchFamily="34" charset="0"/>
                  <a:ea typeface="Open Sans" panose="020B0606030504020204" pitchFamily="34" charset="0"/>
                  <a:cs typeface="Open Sans" panose="020B0606030504020204" pitchFamily="34" charset="0"/>
                </a:rPr>
                <a:t>AppStore</a:t>
              </a:r>
              <a:endParaRPr lang="nl-NL" sz="1600" b="1" dirty="0">
                <a:solidFill>
                  <a:srgbClr val="682A7B"/>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Met een gezondheidsapp kunt u werken aan uw Positieve Gezondheid.</a:t>
              </a:r>
            </a:p>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In de GGD </a:t>
              </a:r>
              <a:r>
                <a:rPr lang="nl-NL" sz="1600" dirty="0" err="1">
                  <a:latin typeface="Open Sans" panose="020B0606030504020204" pitchFamily="34" charset="0"/>
                  <a:ea typeface="Open Sans" panose="020B0606030504020204" pitchFamily="34" charset="0"/>
                  <a:cs typeface="Open Sans" panose="020B0606030504020204" pitchFamily="34" charset="0"/>
                </a:rPr>
                <a:t>AppStore</a:t>
              </a:r>
              <a:r>
                <a:rPr lang="nl-NL" sz="1600" dirty="0">
                  <a:latin typeface="Open Sans" panose="020B0606030504020204" pitchFamily="34" charset="0"/>
                  <a:ea typeface="Open Sans" panose="020B0606030504020204" pitchFamily="34" charset="0"/>
                  <a:cs typeface="Open Sans" panose="020B0606030504020204" pitchFamily="34" charset="0"/>
                </a:rPr>
                <a:t> vindt u betrouwbare en veilige gezondheidsapps.</a:t>
              </a:r>
            </a:p>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De GGD </a:t>
              </a:r>
              <a:r>
                <a:rPr lang="nl-NL" sz="1600" dirty="0" err="1">
                  <a:latin typeface="Open Sans" panose="020B0606030504020204" pitchFamily="34" charset="0"/>
                  <a:ea typeface="Open Sans" panose="020B0606030504020204" pitchFamily="34" charset="0"/>
                  <a:cs typeface="Open Sans" panose="020B0606030504020204" pitchFamily="34" charset="0"/>
                </a:rPr>
                <a:t>AppStore</a:t>
              </a:r>
              <a:r>
                <a:rPr lang="nl-NL" sz="1600" dirty="0">
                  <a:latin typeface="Open Sans" panose="020B0606030504020204" pitchFamily="34" charset="0"/>
                  <a:ea typeface="Open Sans" panose="020B0606030504020204" pitchFamily="34" charset="0"/>
                  <a:cs typeface="Open Sans" panose="020B0606030504020204" pitchFamily="34" charset="0"/>
                </a:rPr>
                <a:t> vindt u op het internet: </a:t>
              </a:r>
              <a:r>
                <a:rPr lang="nl-NL" sz="1600" dirty="0">
                  <a:solidFill>
                    <a:srgbClr val="7030A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ggdappstore.nl</a:t>
              </a:r>
              <a:r>
                <a:rPr lang="nl-NL" sz="1600" dirty="0">
                  <a:solidFill>
                    <a:srgbClr val="7030A0"/>
                  </a:solidFill>
                  <a:latin typeface="Open Sans" panose="020B0606030504020204" pitchFamily="34" charset="0"/>
                  <a:ea typeface="Open Sans" panose="020B0606030504020204" pitchFamily="34" charset="0"/>
                  <a:cs typeface="Open Sans" panose="020B0606030504020204" pitchFamily="34" charset="0"/>
                </a:rPr>
                <a:t>.</a:t>
              </a:r>
              <a:endParaRPr lang="nl-NL"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GGD AppStore | Zorginnovatie">
              <a:extLst>
                <a:ext uri="{FF2B5EF4-FFF2-40B4-BE49-F238E27FC236}">
                  <a16:creationId xmlns:a16="http://schemas.microsoft.com/office/drawing/2014/main" id="{B9D6D197-0232-75AA-5B2D-3CAAD44ED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95" y="5300968"/>
              <a:ext cx="652287"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el 1">
            <a:extLst>
              <a:ext uri="{FF2B5EF4-FFF2-40B4-BE49-F238E27FC236}">
                <a16:creationId xmlns:a16="http://schemas.microsoft.com/office/drawing/2014/main" id="{E37685CD-CD0C-FF7F-3AED-A2478302FC1C}"/>
              </a:ext>
            </a:extLst>
          </p:cNvPr>
          <p:cNvSpPr txBox="1">
            <a:spLocks/>
          </p:cNvSpPr>
          <p:nvPr/>
        </p:nvSpPr>
        <p:spPr>
          <a:xfrm>
            <a:off x="838200" y="7360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3600" dirty="0"/>
              <a:t>Tip</a:t>
            </a:r>
          </a:p>
        </p:txBody>
      </p:sp>
    </p:spTree>
    <p:extLst>
      <p:ext uri="{BB962C8B-B14F-4D97-AF65-F5344CB8AC3E}">
        <p14:creationId xmlns:p14="http://schemas.microsoft.com/office/powerpoint/2010/main" val="249287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elektronica, multimedia, schermopname&#10;&#10;Automatisch gegenereerde beschrijving">
            <a:extLst>
              <a:ext uri="{FF2B5EF4-FFF2-40B4-BE49-F238E27FC236}">
                <a16:creationId xmlns:a16="http://schemas.microsoft.com/office/drawing/2014/main" id="{64C945D4-4446-BCEF-63DC-4F82C1AD84A4}"/>
              </a:ext>
            </a:extLst>
          </p:cNvPr>
          <p:cNvPicPr>
            <a:picLocks noChangeAspect="1"/>
          </p:cNvPicPr>
          <p:nvPr/>
        </p:nvPicPr>
        <p:blipFill rotWithShape="1">
          <a:blip r:embed="rId3">
            <a:extLst>
              <a:ext uri="{28A0092B-C50C-407E-A947-70E740481C1C}">
                <a14:useLocalDpi xmlns:a14="http://schemas.microsoft.com/office/drawing/2010/main" val="0"/>
              </a:ext>
            </a:extLst>
          </a:blip>
          <a:srcRect l="5200" t="12894" r="5568" b="18389"/>
          <a:stretch/>
        </p:blipFill>
        <p:spPr>
          <a:xfrm>
            <a:off x="798189" y="800100"/>
            <a:ext cx="9881578" cy="5707464"/>
          </a:xfrm>
          <a:prstGeom prst="rect">
            <a:avLst/>
          </a:prstGeom>
        </p:spPr>
      </p:pic>
      <p:sp>
        <p:nvSpPr>
          <p:cNvPr id="9" name="Pijl: links 8">
            <a:extLst>
              <a:ext uri="{FF2B5EF4-FFF2-40B4-BE49-F238E27FC236}">
                <a16:creationId xmlns:a16="http://schemas.microsoft.com/office/drawing/2014/main" id="{EF1ABDAF-30CB-BF46-4972-E473039A9569}"/>
              </a:ext>
            </a:extLst>
          </p:cNvPr>
          <p:cNvSpPr/>
          <p:nvPr/>
        </p:nvSpPr>
        <p:spPr>
          <a:xfrm rot="12356547">
            <a:off x="2575036" y="2577072"/>
            <a:ext cx="1123720" cy="478306"/>
          </a:xfrm>
          <a:prstGeom prst="leftArrow">
            <a:avLst/>
          </a:prstGeom>
          <a:solidFill>
            <a:srgbClr val="8A5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7857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4000" dirty="0" err="1"/>
              <a:t>Posititieve</a:t>
            </a:r>
            <a:r>
              <a:rPr lang="nl-NL" sz="4000" dirty="0"/>
              <a:t> Gezondheid, iets voor u?</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3</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 name="Groep 11">
            <a:extLst>
              <a:ext uri="{FF2B5EF4-FFF2-40B4-BE49-F238E27FC236}">
                <a16:creationId xmlns:a16="http://schemas.microsoft.com/office/drawing/2014/main" id="{3EF74A85-B173-DEC9-287D-76EB3265A361}"/>
              </a:ext>
            </a:extLst>
          </p:cNvPr>
          <p:cNvGrpSpPr/>
          <p:nvPr/>
        </p:nvGrpSpPr>
        <p:grpSpPr>
          <a:xfrm>
            <a:off x="9763127" y="757426"/>
            <a:ext cx="2217359" cy="1488132"/>
            <a:chOff x="9763127" y="757426"/>
            <a:chExt cx="2217359" cy="1488132"/>
          </a:xfrm>
        </p:grpSpPr>
        <p:grpSp>
          <p:nvGrpSpPr>
            <p:cNvPr id="10" name="Groep 9">
              <a:extLst>
                <a:ext uri="{FF2B5EF4-FFF2-40B4-BE49-F238E27FC236}">
                  <a16:creationId xmlns:a16="http://schemas.microsoft.com/office/drawing/2014/main" id="{39A8E7D9-6884-36C3-17D8-A36965F239A2}"/>
                </a:ext>
              </a:extLst>
            </p:cNvPr>
            <p:cNvGrpSpPr/>
            <p:nvPr/>
          </p:nvGrpSpPr>
          <p:grpSpPr>
            <a:xfrm>
              <a:off x="9763127" y="757426"/>
              <a:ext cx="2217359" cy="1488132"/>
              <a:chOff x="9763127" y="757426"/>
              <a:chExt cx="2217359" cy="1488132"/>
            </a:xfrm>
          </p:grpSpPr>
          <p:pic>
            <p:nvPicPr>
              <p:cNvPr id="5" name="Afbeelding 4">
                <a:extLst>
                  <a:ext uri="{FF2B5EF4-FFF2-40B4-BE49-F238E27FC236}">
                    <a16:creationId xmlns:a16="http://schemas.microsoft.com/office/drawing/2014/main" id="{D092C38C-9D94-10F3-3A95-89BBDA69E2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92354" y="757426"/>
                <a:ext cx="1488132" cy="1488132"/>
              </a:xfrm>
              <a:prstGeom prst="rect">
                <a:avLst/>
              </a:prstGeom>
            </p:spPr>
          </p:pic>
          <p:sp>
            <p:nvSpPr>
              <p:cNvPr id="4" name="Rechthoek 3">
                <a:extLst>
                  <a:ext uri="{FF2B5EF4-FFF2-40B4-BE49-F238E27FC236}">
                    <a16:creationId xmlns:a16="http://schemas.microsoft.com/office/drawing/2014/main" id="{3AA689F5-AA6F-A053-8F22-4CE72AAE57CC}"/>
                  </a:ext>
                </a:extLst>
              </p:cNvPr>
              <p:cNvSpPr/>
              <p:nvPr/>
            </p:nvSpPr>
            <p:spPr>
              <a:xfrm>
                <a:off x="9763127" y="127635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24AB488-8844-7C02-5F7F-06B8452885E7}"/>
                  </a:ext>
                </a:extLst>
              </p:cNvPr>
              <p:cNvSpPr/>
              <p:nvPr/>
            </p:nvSpPr>
            <p:spPr>
              <a:xfrm>
                <a:off x="9996491" y="1862138"/>
                <a:ext cx="914400" cy="32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B3C0626A-CA58-8208-E0C5-2FF3A11DCB98}"/>
                  </a:ext>
                </a:extLst>
              </p:cNvPr>
              <p:cNvSpPr/>
              <p:nvPr/>
            </p:nvSpPr>
            <p:spPr>
              <a:xfrm>
                <a:off x="10363201" y="1171575"/>
                <a:ext cx="396251" cy="3762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Rechthoek 10">
              <a:extLst>
                <a:ext uri="{FF2B5EF4-FFF2-40B4-BE49-F238E27FC236}">
                  <a16:creationId xmlns:a16="http://schemas.microsoft.com/office/drawing/2014/main" id="{702ED188-9203-01BD-1F32-9850E7644C12}"/>
                </a:ext>
              </a:extLst>
            </p:cNvPr>
            <p:cNvSpPr/>
            <p:nvPr/>
          </p:nvSpPr>
          <p:spPr>
            <a:xfrm>
              <a:off x="9835526" y="1841844"/>
              <a:ext cx="914400" cy="197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514729"/>
            <a:ext cx="10407977" cy="4351338"/>
          </a:xfrm>
        </p:spPr>
        <p:txBody>
          <a:bodyPr>
            <a:normAutofit fontScale="92500" lnSpcReduction="10000"/>
          </a:bodyPr>
          <a:lstStyle/>
          <a:p>
            <a:r>
              <a:rPr lang="nl-NL" sz="2400" dirty="0"/>
              <a:t>Onderzoeker en voormalig huisarts Machteld Huber vroeg aan</a:t>
            </a:r>
            <a:br>
              <a:rPr lang="nl-NL" sz="2400" dirty="0"/>
            </a:br>
            <a:r>
              <a:rPr lang="nl-NL" sz="2400" dirty="0"/>
              <a:t>ruim 2.000 mensen wat zij verstaan onder gezondheid</a:t>
            </a:r>
          </a:p>
          <a:p>
            <a:r>
              <a:rPr lang="nl-NL" sz="2400" dirty="0"/>
              <a:t>Het bleek dat voor hen gezondheid meer is dan alleen hun lichamelijke gezondheid, meer is dan niet-ziek zijn</a:t>
            </a:r>
          </a:p>
          <a:p>
            <a:r>
              <a:rPr lang="nl-NL" sz="2400" dirty="0"/>
              <a:t>Ze vonden vooral een betekenisvol leven belangrijk. Een leven waarbij je je gezond en energiek voelt, op de manier die bij je past. Dit noemde Machteld Huber ‘Positieve Gezondheid’</a:t>
            </a:r>
          </a:p>
          <a:p>
            <a:r>
              <a:rPr lang="nl-NL" sz="2400" dirty="0"/>
              <a:t>Positieve Gezondheid: iets voor u?</a:t>
            </a:r>
          </a:p>
          <a:p>
            <a:endParaRPr lang="nl-NL" dirty="0"/>
          </a:p>
          <a:p>
            <a:endParaRPr lang="nl-NL" dirty="0"/>
          </a:p>
        </p:txBody>
      </p:sp>
    </p:spTree>
    <p:extLst>
      <p:ext uri="{BB962C8B-B14F-4D97-AF65-F5344CB8AC3E}">
        <p14:creationId xmlns:p14="http://schemas.microsoft.com/office/powerpoint/2010/main" val="128689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17AB647-BEF4-8833-B3B2-695899266261}"/>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hlinkClick r:id="rId3"/>
            <a:extLst>
              <a:ext uri="{FF2B5EF4-FFF2-40B4-BE49-F238E27FC236}">
                <a16:creationId xmlns:a16="http://schemas.microsoft.com/office/drawing/2014/main" id="{502C351E-0307-88C1-5627-3EAEA12375B6}"/>
              </a:ext>
            </a:extLst>
          </p:cNvPr>
          <p:cNvPicPr>
            <a:picLocks noChangeAspect="1"/>
          </p:cNvPicPr>
          <p:nvPr/>
        </p:nvPicPr>
        <p:blipFill>
          <a:blip r:embed="rId4"/>
          <a:stretch>
            <a:fillRect/>
          </a:stretch>
        </p:blipFill>
        <p:spPr>
          <a:xfrm>
            <a:off x="743486" y="255605"/>
            <a:ext cx="10694796" cy="60158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426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5</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16" name="Afbeelding 15">
            <a:extLst>
              <a:ext uri="{FF2B5EF4-FFF2-40B4-BE49-F238E27FC236}">
                <a16:creationId xmlns:a16="http://schemas.microsoft.com/office/drawing/2014/main" id="{ECFA85D5-01B4-1107-9AEC-13BBA61315DE}"/>
              </a:ext>
            </a:extLst>
          </p:cNvPr>
          <p:cNvPicPr>
            <a:picLocks noChangeAspect="1"/>
          </p:cNvPicPr>
          <p:nvPr/>
        </p:nvPicPr>
        <p:blipFill>
          <a:blip r:embed="rId3"/>
          <a:stretch>
            <a:fillRect/>
          </a:stretch>
        </p:blipFill>
        <p:spPr>
          <a:xfrm>
            <a:off x="5692941" y="2072102"/>
            <a:ext cx="6499059" cy="2713796"/>
          </a:xfrm>
          <a:prstGeom prst="rect">
            <a:avLst/>
          </a:prstGeom>
        </p:spPr>
      </p:pic>
      <p:pic>
        <p:nvPicPr>
          <p:cNvPr id="20" name="Afbeelding 19">
            <a:extLst>
              <a:ext uri="{FF2B5EF4-FFF2-40B4-BE49-F238E27FC236}">
                <a16:creationId xmlns:a16="http://schemas.microsoft.com/office/drawing/2014/main" id="{A9CD1EEA-A0B8-92E6-25AE-65EE88B3DC25}"/>
              </a:ext>
            </a:extLst>
          </p:cNvPr>
          <p:cNvPicPr>
            <a:picLocks noChangeAspect="1"/>
          </p:cNvPicPr>
          <p:nvPr/>
        </p:nvPicPr>
        <p:blipFill>
          <a:blip r:embed="rId4"/>
          <a:stretch>
            <a:fillRect/>
          </a:stretch>
        </p:blipFill>
        <p:spPr>
          <a:xfrm>
            <a:off x="665919" y="1590261"/>
            <a:ext cx="4733607" cy="4770782"/>
          </a:xfrm>
          <a:prstGeom prst="rect">
            <a:avLst/>
          </a:prstGeom>
        </p:spPr>
      </p:pic>
      <p:sp>
        <p:nvSpPr>
          <p:cNvPr id="3" name="Titel 1">
            <a:extLst>
              <a:ext uri="{FF2B5EF4-FFF2-40B4-BE49-F238E27FC236}">
                <a16:creationId xmlns:a16="http://schemas.microsoft.com/office/drawing/2014/main" id="{08F747B0-A6A6-879E-E44D-D6BC390638C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6 dimensies van Positieve Gezondheid</a:t>
            </a:r>
          </a:p>
        </p:txBody>
      </p:sp>
    </p:spTree>
    <p:extLst>
      <p:ext uri="{BB962C8B-B14F-4D97-AF65-F5344CB8AC3E}">
        <p14:creationId xmlns:p14="http://schemas.microsoft.com/office/powerpoint/2010/main" val="302439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p:txBody>
          <a:bodyPr>
            <a:normAutofit/>
          </a:bodyPr>
          <a:lstStyle/>
          <a:p>
            <a:r>
              <a:rPr lang="nl-NL" sz="4000" dirty="0"/>
              <a:t>De test ‘Mijn Positieve Gezondheid’</a:t>
            </a:r>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200" y="1514728"/>
            <a:ext cx="10515600" cy="4814837"/>
          </a:xfrm>
        </p:spPr>
        <p:txBody>
          <a:bodyPr>
            <a:noAutofit/>
          </a:bodyPr>
          <a:lstStyle/>
          <a:p>
            <a:r>
              <a:rPr lang="nl-NL" sz="1900" dirty="0">
                <a:effectLst/>
                <a:latin typeface="Open Sans" panose="020B0606030504020204" pitchFamily="34" charset="0"/>
                <a:ea typeface="Open Sans" panose="020B0606030504020204" pitchFamily="34" charset="0"/>
                <a:cs typeface="Open Sans" panose="020B0606030504020204" pitchFamily="34" charset="0"/>
              </a:rPr>
              <a:t>Op de website </a:t>
            </a:r>
            <a:r>
              <a:rPr lang="nl-NL" sz="1900" dirty="0">
                <a:effectLst/>
                <a:latin typeface="Open Sans" panose="020B0606030504020204" pitchFamily="34" charset="0"/>
                <a:ea typeface="Open Sans" panose="020B0606030504020204" pitchFamily="34" charset="0"/>
                <a:cs typeface="Open Sans" panose="020B0606030504020204" pitchFamily="34" charset="0"/>
                <a:hlinkClick r:id="rId3"/>
              </a:rPr>
              <a:t>MijnPositieveGezondheid.nl</a:t>
            </a:r>
            <a:r>
              <a:rPr lang="nl-NL" sz="1900" dirty="0">
                <a:effectLst/>
                <a:latin typeface="Open Sans" panose="020B0606030504020204" pitchFamily="34" charset="0"/>
                <a:ea typeface="Open Sans" panose="020B0606030504020204" pitchFamily="34" charset="0"/>
                <a:cs typeface="Open Sans" panose="020B0606030504020204" pitchFamily="34" charset="0"/>
              </a:rPr>
              <a:t> staat de online test ‘Mijn Positieve Gezondheid’</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Er zijn vier versies: een test voor kinderen, een test voor jongeren, een test voor volwassenen en een test voor mensen die moeite hebben met lezen</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U vult de test online in</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Met deze test brengt u in kaart hoe u zich voelt: lichamelijk, psychisch en sociaal</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Zo krijgt u zicht op waaraan u zou willen werken</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En zo kunt u aan de slag met uw gezondheid, op een positieve manier!</a:t>
            </a:r>
            <a:br>
              <a:rPr lang="nl-NL" sz="1900" dirty="0">
                <a:effectLst/>
                <a:latin typeface="Open Sans" panose="020B0606030504020204" pitchFamily="34" charset="0"/>
                <a:ea typeface="Open Sans" panose="020B0606030504020204" pitchFamily="34" charset="0"/>
                <a:cs typeface="Open Sans" panose="020B0606030504020204" pitchFamily="34" charset="0"/>
              </a:rPr>
            </a:br>
            <a:r>
              <a:rPr lang="nl-NL" sz="1900" dirty="0">
                <a:effectLst/>
                <a:latin typeface="Open Sans" panose="020B0606030504020204" pitchFamily="34" charset="0"/>
                <a:ea typeface="Open Sans" panose="020B0606030504020204" pitchFamily="34" charset="0"/>
                <a:cs typeface="Open Sans" panose="020B0606030504020204" pitchFamily="34" charset="0"/>
              </a:rPr>
              <a:t>Alleen en samen met anderen</a:t>
            </a:r>
          </a:p>
          <a:p>
            <a:endParaRPr lang="nl-NL" sz="2000" dirty="0">
              <a:effectLst/>
              <a:latin typeface="Open Sans" panose="020B0606030504020204" pitchFamily="34" charset="0"/>
              <a:ea typeface="Open Sans" panose="020B0606030504020204" pitchFamily="34" charset="0"/>
              <a:cs typeface="Open Sans" panose="020B0606030504020204" pitchFamily="34" charset="0"/>
            </a:endParaRPr>
          </a:p>
          <a:p>
            <a:endParaRPr lang="nl-NL" sz="2000" dirty="0">
              <a:latin typeface="Open Sans" panose="020B0606030504020204" pitchFamily="34" charset="0"/>
              <a:ea typeface="Open Sans" panose="020B0606030504020204" pitchFamily="34" charset="0"/>
              <a:cs typeface="Open Sans" panose="020B0606030504020204" pitchFamily="34" charset="0"/>
            </a:endParaRPr>
          </a:p>
          <a:p>
            <a:endParaRPr lang="nl-NL"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6</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1026" name="Picture 2" descr="MijnPositieveGezondheid.nl">
            <a:extLst>
              <a:ext uri="{FF2B5EF4-FFF2-40B4-BE49-F238E27FC236}">
                <a16:creationId xmlns:a16="http://schemas.microsoft.com/office/drawing/2014/main" id="{85B81CBE-16EF-9003-D3AD-CA37BD59C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8113" y="573496"/>
            <a:ext cx="166687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67D1BC7-1B1F-D3EB-9A95-9529304E1FF5}"/>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hlinkClick r:id="rId3"/>
            <a:extLst>
              <a:ext uri="{FF2B5EF4-FFF2-40B4-BE49-F238E27FC236}">
                <a16:creationId xmlns:a16="http://schemas.microsoft.com/office/drawing/2014/main" id="{D0FC0195-BD84-D317-AE78-E4874E994106}"/>
              </a:ext>
            </a:extLst>
          </p:cNvPr>
          <p:cNvPicPr>
            <a:picLocks noChangeAspect="1"/>
          </p:cNvPicPr>
          <p:nvPr/>
        </p:nvPicPr>
        <p:blipFill>
          <a:blip r:embed="rId4"/>
          <a:stretch>
            <a:fillRect/>
          </a:stretch>
        </p:blipFill>
        <p:spPr>
          <a:xfrm>
            <a:off x="743486" y="266937"/>
            <a:ext cx="10694796" cy="60158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705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75D52B1-E214-AD2B-0EFA-A648AC5329C3}"/>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8</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5" name="Afbeelding 4">
            <a:extLst>
              <a:ext uri="{FF2B5EF4-FFF2-40B4-BE49-F238E27FC236}">
                <a16:creationId xmlns:a16="http://schemas.microsoft.com/office/drawing/2014/main" id="{7FBEB3A4-6511-2E51-7E38-529879550EE7}"/>
              </a:ext>
            </a:extLst>
          </p:cNvPr>
          <p:cNvPicPr>
            <a:picLocks noChangeAspect="1"/>
          </p:cNvPicPr>
          <p:nvPr/>
        </p:nvPicPr>
        <p:blipFill rotWithShape="1">
          <a:blip r:embed="rId3"/>
          <a:srcRect l="1584" t="2822" r="1111" b="2766"/>
          <a:stretch/>
        </p:blipFill>
        <p:spPr>
          <a:xfrm>
            <a:off x="921026" y="1645466"/>
            <a:ext cx="10349948" cy="4705637"/>
          </a:xfrm>
          <a:prstGeom prst="rect">
            <a:avLst/>
          </a:prstGeom>
        </p:spPr>
      </p:pic>
      <p:sp>
        <p:nvSpPr>
          <p:cNvPr id="4" name="Titel 1">
            <a:extLst>
              <a:ext uri="{FF2B5EF4-FFF2-40B4-BE49-F238E27FC236}">
                <a16:creationId xmlns:a16="http://schemas.microsoft.com/office/drawing/2014/main" id="{C2D27825-BE31-324D-9F17-070DFF8E8C32}"/>
              </a:ext>
            </a:extLst>
          </p:cNvPr>
          <p:cNvSpPr txBox="1">
            <a:spLocks/>
          </p:cNvSpPr>
          <p:nvPr/>
        </p:nvSpPr>
        <p:spPr>
          <a:xfrm>
            <a:off x="838200" y="722933"/>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test ‘Mijn Positieve Gezondheid’</a:t>
            </a:r>
          </a:p>
        </p:txBody>
      </p:sp>
    </p:spTree>
    <p:extLst>
      <p:ext uri="{BB962C8B-B14F-4D97-AF65-F5344CB8AC3E}">
        <p14:creationId xmlns:p14="http://schemas.microsoft.com/office/powerpoint/2010/main" val="265081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75D52B1-E214-AD2B-0EFA-A648AC5329C3}"/>
              </a:ext>
            </a:extLst>
          </p:cNvPr>
          <p:cNvSpPr>
            <a:spLocks noGrp="1" noRot="1" noMove="1" noResize="1" noEditPoints="1" noAdjustHandles="1" noChangeArrowheads="1" noChangeShapeType="1"/>
          </p:cNvSpPr>
          <p:nvPr/>
        </p:nvSpPr>
        <p:spPr>
          <a:xfrm>
            <a:off x="10684565" y="4939748"/>
            <a:ext cx="1507435" cy="1520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4">
            <a:extLst>
              <a:ext uri="{FF2B5EF4-FFF2-40B4-BE49-F238E27FC236}">
                <a16:creationId xmlns:a16="http://schemas.microsoft.com/office/drawing/2014/main" id="{2D1134A8-5496-4154-B3FC-E8E1A70E2850}"/>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9</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pic>
        <p:nvPicPr>
          <p:cNvPr id="5" name="Afbeelding 4">
            <a:extLst>
              <a:ext uri="{FF2B5EF4-FFF2-40B4-BE49-F238E27FC236}">
                <a16:creationId xmlns:a16="http://schemas.microsoft.com/office/drawing/2014/main" id="{7FBEB3A4-6511-2E51-7E38-529879550EE7}"/>
              </a:ext>
            </a:extLst>
          </p:cNvPr>
          <p:cNvPicPr>
            <a:picLocks noChangeAspect="1"/>
          </p:cNvPicPr>
          <p:nvPr/>
        </p:nvPicPr>
        <p:blipFill rotWithShape="1">
          <a:blip r:embed="rId3"/>
          <a:srcRect l="1584" t="2822" r="1111" b="2766"/>
          <a:stretch/>
        </p:blipFill>
        <p:spPr>
          <a:xfrm>
            <a:off x="921026" y="1645466"/>
            <a:ext cx="10349948" cy="4705637"/>
          </a:xfrm>
          <a:prstGeom prst="rect">
            <a:avLst/>
          </a:prstGeom>
        </p:spPr>
      </p:pic>
      <p:sp>
        <p:nvSpPr>
          <p:cNvPr id="4" name="Titel 1">
            <a:extLst>
              <a:ext uri="{FF2B5EF4-FFF2-40B4-BE49-F238E27FC236}">
                <a16:creationId xmlns:a16="http://schemas.microsoft.com/office/drawing/2014/main" id="{C2D27825-BE31-324D-9F17-070DFF8E8C32}"/>
              </a:ext>
            </a:extLst>
          </p:cNvPr>
          <p:cNvSpPr txBox="1">
            <a:spLocks/>
          </p:cNvSpPr>
          <p:nvPr/>
        </p:nvSpPr>
        <p:spPr>
          <a:xfrm>
            <a:off x="838200" y="722933"/>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4000" dirty="0"/>
              <a:t>De test ‘Mijn Positieve Gezondheid’</a:t>
            </a:r>
          </a:p>
        </p:txBody>
      </p:sp>
      <p:sp>
        <p:nvSpPr>
          <p:cNvPr id="3" name="Pijl: links 2">
            <a:extLst>
              <a:ext uri="{FF2B5EF4-FFF2-40B4-BE49-F238E27FC236}">
                <a16:creationId xmlns:a16="http://schemas.microsoft.com/office/drawing/2014/main" id="{A14E25DE-176B-4EBE-5298-E59466DA8DE5}"/>
              </a:ext>
            </a:extLst>
          </p:cNvPr>
          <p:cNvSpPr/>
          <p:nvPr/>
        </p:nvSpPr>
        <p:spPr>
          <a:xfrm rot="13715901">
            <a:off x="57677" y="5189715"/>
            <a:ext cx="1123720" cy="478306"/>
          </a:xfrm>
          <a:prstGeom prst="leftArrow">
            <a:avLst/>
          </a:prstGeom>
          <a:solidFill>
            <a:srgbClr val="692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703061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Breedbeeld</PresentationFormat>
  <Paragraphs>106</Paragraphs>
  <Slides>21</Slides>
  <Notes>19</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Open Sans</vt:lpstr>
      <vt:lpstr>Roboto</vt:lpstr>
      <vt:lpstr>Wingdings</vt:lpstr>
      <vt:lpstr>Kantoorthema</vt:lpstr>
      <vt:lpstr>PowerPoint-presentatie</vt:lpstr>
      <vt:lpstr>DIGIVITALER</vt:lpstr>
      <vt:lpstr>Posititieve Gezondheid, iets voor u?</vt:lpstr>
      <vt:lpstr>PowerPoint-presentatie</vt:lpstr>
      <vt:lpstr>PowerPoint-presentatie</vt:lpstr>
      <vt:lpstr>De test ‘Mijn Positieve Gezondheid’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kunt u met de resultaten van de test?</vt:lpstr>
      <vt:lpstr>PowerPoint-presentatie</vt:lpstr>
      <vt:lpstr>PowerPoint-presentatie</vt:lpstr>
      <vt:lpstr>Wie heeft de test gemaakt?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Stichting Digisterker</dc:creator>
  <cp:lastModifiedBy>Bram te Brake</cp:lastModifiedBy>
  <cp:revision>237</cp:revision>
  <dcterms:created xsi:type="dcterms:W3CDTF">2021-01-27T11:25:49Z</dcterms:created>
  <dcterms:modified xsi:type="dcterms:W3CDTF">2024-01-29T13:49:41Z</dcterms:modified>
</cp:coreProperties>
</file>