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90" r:id="rId3"/>
    <p:sldId id="287" r:id="rId4"/>
    <p:sldId id="284" r:id="rId5"/>
    <p:sldId id="288" r:id="rId6"/>
    <p:sldId id="292" r:id="rId7"/>
    <p:sldId id="291" r:id="rId8"/>
    <p:sldId id="81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7514" userDrawn="1">
          <p15:clr>
            <a:srgbClr val="A4A3A4"/>
          </p15:clr>
        </p15:guide>
        <p15:guide id="3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A7C"/>
    <a:srgbClr val="F4951F"/>
    <a:srgbClr val="D9D9D9"/>
    <a:srgbClr val="FCE2EF"/>
    <a:srgbClr val="FCDEBA"/>
    <a:srgbClr val="62355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 showGuides="1">
      <p:cViewPr>
        <p:scale>
          <a:sx n="112" d="100"/>
          <a:sy n="112" d="100"/>
        </p:scale>
        <p:origin x="468" y="216"/>
      </p:cViewPr>
      <p:guideLst>
        <p:guide orient="horz" pos="210"/>
        <p:guide pos="7514"/>
        <p:guide pos="11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5F84-E5FA-471E-8CB5-05F6BEDD65C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300E-F26F-4610-B37F-23FBDD69C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7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0A22-3B2D-44CE-9147-B32B84F53F7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9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Libre Franklin"/>
              </a:rPr>
              <a:t>Om er voor te zorgen dat cursisten-accounts gekoppeld worden aan uw bibliotheek-account, moeten cursisten na de eerste keer inloggen hun account registeren met een bibliotheekcode. 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Libre Franklin"/>
              </a:rPr>
              <a:t>Deze bibliotheekcode staat op de lijst met inloggegevens die u heeft gedownload. De bibliotheekcode kunt u in deze dia toevoegen. In de tekst en in het voorbeeld waar AAAA staat.</a:t>
            </a:r>
          </a:p>
          <a:p>
            <a:r>
              <a:rPr lang="nl-NL" b="0" i="0">
                <a:solidFill>
                  <a:srgbClr val="333333"/>
                </a:solidFill>
                <a:effectLst/>
                <a:latin typeface="Libre Franklin"/>
              </a:rPr>
              <a:t>Door registratie telt het cursisten-account mee met de </a:t>
            </a:r>
            <a:r>
              <a:rPr lang="nl-NL" b="0" i="1">
                <a:solidFill>
                  <a:srgbClr val="333333"/>
                </a:solidFill>
                <a:effectLst/>
                <a:latin typeface="Libre Franklin"/>
              </a:rPr>
              <a:t>DigiVitaler</a:t>
            </a:r>
            <a:r>
              <a:rPr lang="nl-NL" b="0" i="0">
                <a:solidFill>
                  <a:srgbClr val="333333"/>
                </a:solidFill>
                <a:effectLst/>
                <a:latin typeface="Libre Franklin"/>
              </a:rPr>
              <a:t>-deelnamecijfers van uw bibliotheek.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07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84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13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63A1-DC12-8C40-D884-ABDEF19D3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7E65ACA-C2A9-AE9A-5108-A33E70002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779597C-9330-75D7-F08F-DEF52205B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Graag de cursisten tijdens de les wijzen op de Begrippenlijst. De cursisten komen bij de begrippenlijst door op het menu-onderdeel ‘Begrippenlijst’ te klikken, en vervolgens op de link ‘</a:t>
            </a:r>
            <a:r>
              <a:rPr lang="nl-NL" u="sng" dirty="0"/>
              <a:t>Begrippenlijst</a:t>
            </a:r>
            <a:r>
              <a:rPr lang="nl-NL" u="none" dirty="0"/>
              <a:t>’ (zie pijlen in de dia hierboven). De cursist kan de begrippenlijst ook op zijn of haar telefoon openen via de QR-code (zie pijl hierboven).</a:t>
            </a:r>
            <a:endParaRPr lang="nl-NL" u="sng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9CC4A9-7185-1475-9A6B-647DC5A12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940F5-826C-4F27-914E-F0BDB9CD2B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75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omputer, computer&#10;&#10;Automatisch gegenereerde beschrijving">
            <a:extLst>
              <a:ext uri="{FF2B5EF4-FFF2-40B4-BE49-F238E27FC236}">
                <a16:creationId xmlns:a16="http://schemas.microsoft.com/office/drawing/2014/main" id="{99FB4FC8-9369-45C8-9C8E-887922E0D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4681" r="18312" b="43721"/>
          <a:stretch/>
        </p:blipFill>
        <p:spPr>
          <a:xfrm>
            <a:off x="0" y="0"/>
            <a:ext cx="12192000" cy="65301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2426F1-A5A8-427C-B0DC-EDAD9E189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E1B741-08CA-4CF6-BB02-DF99CA9C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42376-887C-4CC1-9558-AB34E87A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6D69B1-2065-418B-9FD9-FF93F16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B2BAD-6605-46DB-93A3-D55E6F7B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7579F6-A375-4702-B11E-0B84B933B7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2" y="161593"/>
            <a:ext cx="857058" cy="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8BAA7-E4F2-4EA2-9A6D-8E50A723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3F5673-05AD-4C09-AAF9-1E3498FC5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824157-B283-4F6D-9982-AB476EA8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E1A9C-389B-404A-B6B3-B28BEA1A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791138-4081-46BD-BDDF-141DBA41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4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E9B848-4673-4589-ADD0-1A8EE6291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30C47-8845-4C16-B4E3-FC3D27DB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C4787-1C86-48BF-989C-86F9AF46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120BD-8B65-46A7-B66A-67A02085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85359-0BE1-467E-A1F3-48BBB07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9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C6E8C-7BB0-4A8B-9EE0-5D1F576F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A6329-60FE-4B25-8A22-BDC88D92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36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2800"/>
            </a:lvl3pPr>
            <a:lvl4pPr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defRPr sz="2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58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3795-E773-4D96-B0AB-A736B3CD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4C74A6-F460-460B-87E8-55123C9F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551561-6CD0-4E96-A92F-1AE513D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28C79-8CBD-4731-98D1-4A2D476A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5C1C60-D65A-45E0-BFF8-810EB425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8190-91DB-436F-BACE-A0F925F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D8DC2-DFBF-4EF2-8376-E789092D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4951F"/>
              </a:buClr>
              <a:defRPr/>
            </a:lvl1pPr>
            <a:lvl2pPr>
              <a:buClr>
                <a:srgbClr val="F4951F"/>
              </a:buClr>
              <a:defRPr/>
            </a:lvl2pPr>
            <a:lvl3pPr>
              <a:buClr>
                <a:srgbClr val="F4951F"/>
              </a:buClr>
              <a:defRPr/>
            </a:lvl3pPr>
            <a:lvl4pPr>
              <a:buClr>
                <a:srgbClr val="F4951F"/>
              </a:buClr>
              <a:defRPr/>
            </a:lvl4pPr>
            <a:lvl5pPr>
              <a:buClr>
                <a:srgbClr val="F4951F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84BBDD-18C5-4AD1-A605-50ABB4BFE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2DEBC9-2150-4485-B174-8B949C61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618AC8-817C-4ABC-9F72-EC3480A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3992F-1383-49F5-87AC-26774115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B6A71-4402-4B59-A6EB-B17F60A6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10D921-62F7-4835-BE8A-3DD36549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2B530-4B62-411E-96FE-AA577EF1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B58995-DAFB-4BAA-8210-73A20B6E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D2C0D9-BAAB-49FF-A10B-B9DFB3E26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64ABE0-AE20-46AC-9B35-1DC1929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4BA60F-B0C0-4949-B659-64A7820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AA2474-83B9-46C6-84F9-CFE2BDC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42041-01C5-4B32-9307-E8B6B136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612876-8C98-47DC-BFB3-7609B209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233BFE-C336-4E05-A2C5-CB852400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FBA19A-D220-4EC3-8B5E-6347C019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AEAA5E-B86C-4064-B6D9-F90FC575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FB1548-6BE4-4A6B-B1EC-4C8E060F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6D9DCD-61E9-4C81-B64F-688EFC1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61455-B004-4CCC-B893-54353F30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EB489-8FF0-4A51-9773-3EC752D8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8E74D-6846-4BE6-99C7-C92B2984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CFCF67-757C-4983-BB13-B0C1DF6F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D9D0D-9E47-4FEF-800B-49055228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D92A56-F729-4971-80BC-4B57780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0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D302E-98A9-47BA-B3CA-C3542F7D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3D4C62-7AAB-450B-979A-61F0CE2F1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54B938-7EE6-49B7-B70F-7E9126CD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DFA71D-121C-46D0-A616-09308FB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DCEC96-9ED7-4BF8-B834-29E7471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E5873-4ED9-47B8-9564-7BF2B480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0C00E4-A17A-4A50-9771-8C3CF3CD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825A39-70DB-400A-B32E-5E5BAE9A6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Parallellogram 13">
            <a:extLst>
              <a:ext uri="{FF2B5EF4-FFF2-40B4-BE49-F238E27FC236}">
                <a16:creationId xmlns:a16="http://schemas.microsoft.com/office/drawing/2014/main" id="{23A23ADC-3749-4EC3-8D8E-BA9263538682}"/>
              </a:ext>
            </a:extLst>
          </p:cNvPr>
          <p:cNvSpPr/>
          <p:nvPr userDrawn="1"/>
        </p:nvSpPr>
        <p:spPr>
          <a:xfrm flipH="1">
            <a:off x="2" y="6522330"/>
            <a:ext cx="12191998" cy="335670"/>
          </a:xfrm>
          <a:prstGeom prst="rect">
            <a:avLst/>
          </a:prstGeom>
          <a:solidFill>
            <a:srgbClr val="692A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7E179D-389D-4EDE-B984-D003183B2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49" y="5258087"/>
            <a:ext cx="1130276" cy="11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4951F"/>
        </a:buClr>
        <a:buFont typeface="Arial" panose="020B0604020202020204" pitchFamily="34" charset="0"/>
        <a:buChar char="•"/>
        <a:defRPr sz="2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4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0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ho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1793B-6BEF-4A61-B859-BD05BCCBB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nl-NL" sz="6000" b="1" dirty="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</a:t>
            </a:r>
            <a:r>
              <a:rPr lang="nl-NL" sz="6000" b="1" dirty="0">
                <a:solidFill>
                  <a:srgbClr val="F4951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VITALER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23855-5925-4E26-B9BB-61632F5DF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1999" cy="1655762"/>
          </a:xfrm>
        </p:spPr>
        <p:txBody>
          <a:bodyPr/>
          <a:lstStyle/>
          <a:p>
            <a:endParaRPr lang="nl-NL" sz="2400" dirty="0">
              <a:solidFill>
                <a:srgbClr val="692A7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NL" dirty="0"/>
              <a:t>Mentaal Vitaal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84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0A720-91A2-47DB-9BE5-6E22846A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A44D7A-BA1E-4C7C-822B-02EB47F2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CE42AAFC-B27F-407B-911F-58FE5CE3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38356" y="771716"/>
            <a:ext cx="1089633" cy="10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Mentaal Vitaal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nl-NL" sz="3200" dirty="0"/>
              <a:t>Zoekt u weleens op internet naar informatie over uw mentale gezondheid, zoals stress, piekeren of slapen?</a:t>
            </a:r>
          </a:p>
          <a:p>
            <a:r>
              <a:rPr lang="nl-NL" sz="3200" dirty="0"/>
              <a:t>Welke websites gebruikt u daarvoor?</a:t>
            </a:r>
          </a:p>
          <a:p>
            <a:r>
              <a:rPr lang="nl-NL" sz="3200" dirty="0"/>
              <a:t>Kent u de website Mentaal Vitaal?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8" name="Afbeelding 7" descr="Afbeelding met clipart, Graphics, tekenfilm&#10;&#10;Door AI gegenereerde inhoud is mogelijk onjuist.">
            <a:extLst>
              <a:ext uri="{FF2B5EF4-FFF2-40B4-BE49-F238E27FC236}">
                <a16:creationId xmlns:a16="http://schemas.microsoft.com/office/drawing/2014/main" id="{822F953F-F062-39F7-2640-C194B989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31" y="765175"/>
            <a:ext cx="1131044" cy="11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arallellogram 13">
            <a:extLst>
              <a:ext uri="{FF2B5EF4-FFF2-40B4-BE49-F238E27FC236}">
                <a16:creationId xmlns:a16="http://schemas.microsoft.com/office/drawing/2014/main" id="{203A1105-A005-410A-80A4-C8C57DB758DA}"/>
              </a:ext>
            </a:extLst>
          </p:cNvPr>
          <p:cNvSpPr/>
          <p:nvPr/>
        </p:nvSpPr>
        <p:spPr>
          <a:xfrm flipH="1">
            <a:off x="2" y="6522330"/>
            <a:ext cx="12191998" cy="335670"/>
          </a:xfrm>
          <a:prstGeom prst="rect">
            <a:avLst/>
          </a:prstGeom>
          <a:solidFill>
            <a:srgbClr val="692A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B92D3A0C-A654-6E4C-8E8E-A2B0238397DF}"/>
              </a:ext>
            </a:extLst>
          </p:cNvPr>
          <p:cNvGrpSpPr/>
          <p:nvPr/>
        </p:nvGrpSpPr>
        <p:grpSpPr>
          <a:xfrm>
            <a:off x="8179258" y="170481"/>
            <a:ext cx="2158730" cy="6172346"/>
            <a:chOff x="7364903" y="181165"/>
            <a:chExt cx="2158730" cy="6172346"/>
          </a:xfrm>
        </p:grpSpPr>
        <p:sp>
          <p:nvSpPr>
            <p:cNvPr id="57" name="Pijl: punthaak 20">
              <a:extLst>
                <a:ext uri="{FF2B5EF4-FFF2-40B4-BE49-F238E27FC236}">
                  <a16:creationId xmlns:a16="http://schemas.microsoft.com/office/drawing/2014/main" id="{F6C3A7F5-6344-8B4A-BBD6-CFE652D66965}"/>
                </a:ext>
              </a:extLst>
            </p:cNvPr>
            <p:cNvSpPr/>
            <p:nvPr/>
          </p:nvSpPr>
          <p:spPr>
            <a:xfrm>
              <a:off x="7396933" y="5293979"/>
              <a:ext cx="2126700" cy="1008888"/>
            </a:xfrm>
            <a:prstGeom prst="chevron">
              <a:avLst>
                <a:gd name="adj" fmla="val 51311"/>
              </a:avLst>
            </a:prstGeom>
            <a:solidFill>
              <a:schemeClr val="bg1"/>
            </a:solidFill>
            <a:ln w="38100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Rechthoek: afgeronde hoeken 49">
              <a:extLst>
                <a:ext uri="{FF2B5EF4-FFF2-40B4-BE49-F238E27FC236}">
                  <a16:creationId xmlns:a16="http://schemas.microsoft.com/office/drawing/2014/main" id="{FD59E432-FC8A-4171-AA66-B3A57381A5F5}"/>
                </a:ext>
              </a:extLst>
            </p:cNvPr>
            <p:cNvSpPr/>
            <p:nvPr/>
          </p:nvSpPr>
          <p:spPr>
            <a:xfrm>
              <a:off x="7369455" y="181165"/>
              <a:ext cx="1647540" cy="5007266"/>
            </a:xfrm>
            <a:prstGeom prst="roundRect">
              <a:avLst>
                <a:gd name="adj" fmla="val 5109"/>
              </a:avLst>
            </a:prstGeom>
            <a:solidFill>
              <a:schemeClr val="bg1"/>
            </a:solidFill>
            <a:ln w="28575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D0A9FCA-AAAE-4144-A3C5-248479C7F12C}"/>
                </a:ext>
              </a:extLst>
            </p:cNvPr>
            <p:cNvSpPr txBox="1"/>
            <p:nvPr/>
          </p:nvSpPr>
          <p:spPr>
            <a:xfrm>
              <a:off x="7913654" y="5337977"/>
              <a:ext cx="1093257" cy="10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999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60F578C7-3E69-47A5-967F-3AE4AB666D98}"/>
                </a:ext>
              </a:extLst>
            </p:cNvPr>
            <p:cNvSpPr txBox="1"/>
            <p:nvPr/>
          </p:nvSpPr>
          <p:spPr>
            <a:xfrm>
              <a:off x="7369455" y="353308"/>
              <a:ext cx="1647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Zelf informatie verzamelen</a:t>
              </a:r>
            </a:p>
          </p:txBody>
        </p: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9681140B-DBD4-41A3-814E-947B63AD9B5A}"/>
                </a:ext>
              </a:extLst>
            </p:cNvPr>
            <p:cNvCxnSpPr>
              <a:cxnSpLocks/>
            </p:cNvCxnSpPr>
            <p:nvPr/>
          </p:nvCxnSpPr>
          <p:spPr>
            <a:xfrm>
              <a:off x="7374951" y="1846629"/>
              <a:ext cx="1633230" cy="0"/>
            </a:xfrm>
            <a:prstGeom prst="line">
              <a:avLst/>
            </a:prstGeom>
            <a:ln w="38100">
              <a:solidFill>
                <a:srgbClr val="682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Afbeelding 77">
              <a:extLst>
                <a:ext uri="{FF2B5EF4-FFF2-40B4-BE49-F238E27FC236}">
                  <a16:creationId xmlns:a16="http://schemas.microsoft.com/office/drawing/2014/main" id="{22C05208-41A6-554E-8D6A-C0264EDF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3299" y="1113354"/>
              <a:ext cx="656533" cy="656533"/>
            </a:xfrm>
            <a:prstGeom prst="rect">
              <a:avLst/>
            </a:prstGeom>
          </p:spPr>
        </p:pic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86607EC7-9FAE-6848-A9DC-2982E8E8DCC3}"/>
                </a:ext>
              </a:extLst>
            </p:cNvPr>
            <p:cNvSpPr txBox="1"/>
            <p:nvPr/>
          </p:nvSpPr>
          <p:spPr>
            <a:xfrm>
              <a:off x="7364903" y="2035535"/>
              <a:ext cx="173384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692A7C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U vindt op de site o.a. handige tips en ook een zelftest om te kijken of er niet meer aan de hand is. Met de keuzehulp vindt u de hulp die bij u past.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E651D63-7E32-E546-93F1-387C295575C9}"/>
              </a:ext>
            </a:extLst>
          </p:cNvPr>
          <p:cNvGrpSpPr/>
          <p:nvPr/>
        </p:nvGrpSpPr>
        <p:grpSpPr>
          <a:xfrm>
            <a:off x="4553600" y="174799"/>
            <a:ext cx="2143426" cy="6170425"/>
            <a:chOff x="3739246" y="185482"/>
            <a:chExt cx="2143426" cy="6170425"/>
          </a:xfrm>
        </p:grpSpPr>
        <p:sp>
          <p:nvSpPr>
            <p:cNvPr id="55" name="Pijl: punthaak 20">
              <a:extLst>
                <a:ext uri="{FF2B5EF4-FFF2-40B4-BE49-F238E27FC236}">
                  <a16:creationId xmlns:a16="http://schemas.microsoft.com/office/drawing/2014/main" id="{15E0C690-CE58-864F-8349-39D262B06E42}"/>
                </a:ext>
              </a:extLst>
            </p:cNvPr>
            <p:cNvSpPr/>
            <p:nvPr/>
          </p:nvSpPr>
          <p:spPr>
            <a:xfrm>
              <a:off x="3755972" y="5295402"/>
              <a:ext cx="2126700" cy="1006042"/>
            </a:xfrm>
            <a:prstGeom prst="chevron">
              <a:avLst>
                <a:gd name="adj" fmla="val 51311"/>
              </a:avLst>
            </a:prstGeom>
            <a:solidFill>
              <a:schemeClr val="bg1"/>
            </a:solidFill>
            <a:ln w="38100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Rechthoek: afgeronde hoeken 47">
              <a:extLst>
                <a:ext uri="{FF2B5EF4-FFF2-40B4-BE49-F238E27FC236}">
                  <a16:creationId xmlns:a16="http://schemas.microsoft.com/office/drawing/2014/main" id="{158328C0-1195-46C1-A3F7-B30FF2BA8FC1}"/>
                </a:ext>
              </a:extLst>
            </p:cNvPr>
            <p:cNvSpPr/>
            <p:nvPr/>
          </p:nvSpPr>
          <p:spPr>
            <a:xfrm>
              <a:off x="3739246" y="185482"/>
              <a:ext cx="1647540" cy="5002949"/>
            </a:xfrm>
            <a:prstGeom prst="roundRect">
              <a:avLst>
                <a:gd name="adj" fmla="val 5109"/>
              </a:avLst>
            </a:prstGeom>
            <a:solidFill>
              <a:schemeClr val="bg1"/>
            </a:solidFill>
            <a:ln w="28575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53B7515F-5F1D-4F4D-937A-71C2067DB597}"/>
                </a:ext>
              </a:extLst>
            </p:cNvPr>
            <p:cNvSpPr txBox="1"/>
            <p:nvPr/>
          </p:nvSpPr>
          <p:spPr>
            <a:xfrm>
              <a:off x="4298242" y="5340373"/>
              <a:ext cx="1087506" cy="10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999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C9DA0C1-8906-4784-A33A-177A6A4E3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32720" y="1094452"/>
              <a:ext cx="667172" cy="667172"/>
            </a:xfrm>
            <a:prstGeom prst="rect">
              <a:avLst/>
            </a:prstGeom>
          </p:spPr>
        </p:pic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99F39ADA-84A2-46A4-8279-4C2460627B68}"/>
                </a:ext>
              </a:extLst>
            </p:cNvPr>
            <p:cNvSpPr txBox="1"/>
            <p:nvPr/>
          </p:nvSpPr>
          <p:spPr>
            <a:xfrm>
              <a:off x="3757682" y="344544"/>
              <a:ext cx="1624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Op onderzoek uit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2DA1A828-5B31-47E9-9A04-105D5F275A2E}"/>
                </a:ext>
              </a:extLst>
            </p:cNvPr>
            <p:cNvCxnSpPr>
              <a:cxnSpLocks/>
            </p:cNvCxnSpPr>
            <p:nvPr/>
          </p:nvCxnSpPr>
          <p:spPr>
            <a:xfrm>
              <a:off x="3739246" y="1835944"/>
              <a:ext cx="1647540" cy="0"/>
            </a:xfrm>
            <a:prstGeom prst="line">
              <a:avLst/>
            </a:prstGeom>
            <a:ln w="38100">
              <a:solidFill>
                <a:srgbClr val="682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924EE3D1-CCBB-4349-8B04-088D69A66273}"/>
                </a:ext>
              </a:extLst>
            </p:cNvPr>
            <p:cNvSpPr txBox="1"/>
            <p:nvPr/>
          </p:nvSpPr>
          <p:spPr>
            <a:xfrm>
              <a:off x="3754201" y="2037477"/>
              <a:ext cx="16499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1600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Op internet gaat u op zoek naar betrouwbare informatie over uw gepieker.</a:t>
              </a:r>
            </a:p>
            <a:p>
              <a:pPr algn="ctr">
                <a:defRPr/>
              </a:pPr>
              <a:endParaRPr lang="nl-NL" sz="1600" dirty="0">
                <a:solidFill>
                  <a:srgbClr val="682A7B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6B2F3D8-7B8C-4045-8AC6-1CB525B5A9DA}"/>
              </a:ext>
            </a:extLst>
          </p:cNvPr>
          <p:cNvGrpSpPr/>
          <p:nvPr/>
        </p:nvGrpSpPr>
        <p:grpSpPr>
          <a:xfrm>
            <a:off x="2736788" y="174799"/>
            <a:ext cx="2150455" cy="6174039"/>
            <a:chOff x="1922433" y="185482"/>
            <a:chExt cx="2150455" cy="6174039"/>
          </a:xfrm>
        </p:grpSpPr>
        <p:sp>
          <p:nvSpPr>
            <p:cNvPr id="40" name="Pijl: punthaak 20">
              <a:extLst>
                <a:ext uri="{FF2B5EF4-FFF2-40B4-BE49-F238E27FC236}">
                  <a16:creationId xmlns:a16="http://schemas.microsoft.com/office/drawing/2014/main" id="{44440E5C-13B4-8043-8287-7023CD267016}"/>
                </a:ext>
              </a:extLst>
            </p:cNvPr>
            <p:cNvSpPr/>
            <p:nvPr/>
          </p:nvSpPr>
          <p:spPr>
            <a:xfrm>
              <a:off x="1946188" y="5293978"/>
              <a:ext cx="2126700" cy="1007465"/>
            </a:xfrm>
            <a:prstGeom prst="chevron">
              <a:avLst>
                <a:gd name="adj" fmla="val 51311"/>
              </a:avLst>
            </a:prstGeom>
            <a:solidFill>
              <a:schemeClr val="bg1"/>
            </a:solidFill>
            <a:ln w="38100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Rechthoek: afgeronde hoeken 46">
              <a:extLst>
                <a:ext uri="{FF2B5EF4-FFF2-40B4-BE49-F238E27FC236}">
                  <a16:creationId xmlns:a16="http://schemas.microsoft.com/office/drawing/2014/main" id="{C0D59053-F43A-43A7-AE8F-0ABEBC55F846}"/>
                </a:ext>
              </a:extLst>
            </p:cNvPr>
            <p:cNvSpPr/>
            <p:nvPr/>
          </p:nvSpPr>
          <p:spPr>
            <a:xfrm>
              <a:off x="1923535" y="185482"/>
              <a:ext cx="1647540" cy="5002948"/>
            </a:xfrm>
            <a:prstGeom prst="roundRect">
              <a:avLst>
                <a:gd name="adj" fmla="val 5109"/>
              </a:avLst>
            </a:prstGeom>
            <a:solidFill>
              <a:schemeClr val="bg1"/>
            </a:solidFill>
            <a:ln w="28575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8D82F256-2104-4E59-ABCC-E12EF46FEC94}"/>
                </a:ext>
              </a:extLst>
            </p:cNvPr>
            <p:cNvSpPr txBox="1"/>
            <p:nvPr/>
          </p:nvSpPr>
          <p:spPr>
            <a:xfrm>
              <a:off x="2476194" y="5343987"/>
              <a:ext cx="1103220" cy="10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999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EC7AD1-DBAC-438C-8576-E767740EF0B8}"/>
                </a:ext>
              </a:extLst>
            </p:cNvPr>
            <p:cNvCxnSpPr>
              <a:cxnSpLocks/>
            </p:cNvCxnSpPr>
            <p:nvPr/>
          </p:nvCxnSpPr>
          <p:spPr>
            <a:xfrm>
              <a:off x="1930096" y="1835944"/>
              <a:ext cx="1633230" cy="0"/>
            </a:xfrm>
            <a:prstGeom prst="line">
              <a:avLst/>
            </a:prstGeom>
            <a:ln w="38100">
              <a:solidFill>
                <a:srgbClr val="682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04735C9-5F49-43B6-AAF8-A0E598D2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8757" y="1069146"/>
              <a:ext cx="689395" cy="689395"/>
            </a:xfrm>
            <a:prstGeom prst="rect">
              <a:avLst/>
            </a:prstGeom>
          </p:spPr>
        </p:pic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90FA17A4-AC4C-4F29-9322-A6E6E63DC521}"/>
                </a:ext>
              </a:extLst>
            </p:cNvPr>
            <p:cNvSpPr txBox="1"/>
            <p:nvPr/>
          </p:nvSpPr>
          <p:spPr>
            <a:xfrm>
              <a:off x="1937845" y="348110"/>
              <a:ext cx="1631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Vraag en antwoord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E6CD83B9-C2E0-6C40-A79E-102348D6F968}"/>
                </a:ext>
              </a:extLst>
            </p:cNvPr>
            <p:cNvSpPr txBox="1"/>
            <p:nvPr/>
          </p:nvSpPr>
          <p:spPr>
            <a:xfrm>
              <a:off x="1922433" y="2037477"/>
              <a:ext cx="1649950" cy="2427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nl-NL" sz="1600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U wilt weten wat u er zelf aan kan doen. 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En ook </a:t>
              </a:r>
              <a:r>
                <a:rPr lang="nl-NL" sz="1600" dirty="0">
                  <a:solidFill>
                    <a:srgbClr val="692A7C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wanneer u ermee naar de  huisarts moet. Of naar de psycholoog.</a:t>
              </a:r>
            </a:p>
          </p:txBody>
        </p:sp>
      </p:grpSp>
      <p:sp>
        <p:nvSpPr>
          <p:cNvPr id="81" name="Tekstvak 80">
            <a:extLst>
              <a:ext uri="{FF2B5EF4-FFF2-40B4-BE49-F238E27FC236}">
                <a16:creationId xmlns:a16="http://schemas.microsoft.com/office/drawing/2014/main" id="{7578308D-A3EB-FB4B-993B-5936090156B0}"/>
              </a:ext>
            </a:extLst>
          </p:cNvPr>
          <p:cNvSpPr txBox="1"/>
          <p:nvPr/>
        </p:nvSpPr>
        <p:spPr>
          <a:xfrm>
            <a:off x="8731" y="652057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Meer leren over digitale zorg? Ontdek alle lessen op digivitaler.nl</a:t>
            </a:r>
          </a:p>
        </p:txBody>
      </p:sp>
      <p:sp>
        <p:nvSpPr>
          <p:cNvPr id="65" name="Tijdelijke aanduiding voor dianummer 4">
            <a:extLst>
              <a:ext uri="{FF2B5EF4-FFF2-40B4-BE49-F238E27FC236}">
                <a16:creationId xmlns:a16="http://schemas.microsoft.com/office/drawing/2014/main" id="{50F6BC93-C6C4-4E16-A235-DEED19315C46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71255E54-FA01-4A4D-93C4-164FE17607FC}"/>
              </a:ext>
            </a:extLst>
          </p:cNvPr>
          <p:cNvGrpSpPr/>
          <p:nvPr/>
        </p:nvGrpSpPr>
        <p:grpSpPr>
          <a:xfrm>
            <a:off x="940783" y="173673"/>
            <a:ext cx="2146349" cy="6177124"/>
            <a:chOff x="108367" y="185483"/>
            <a:chExt cx="2146349" cy="6158032"/>
          </a:xfrm>
        </p:grpSpPr>
        <p:sp>
          <p:nvSpPr>
            <p:cNvPr id="21" name="Pijl: punthaak 20">
              <a:extLst>
                <a:ext uri="{FF2B5EF4-FFF2-40B4-BE49-F238E27FC236}">
                  <a16:creationId xmlns:a16="http://schemas.microsoft.com/office/drawing/2014/main" id="{7403A81D-274D-48EF-A12C-1EC874E154AC}"/>
                </a:ext>
              </a:extLst>
            </p:cNvPr>
            <p:cNvSpPr/>
            <p:nvPr/>
          </p:nvSpPr>
          <p:spPr>
            <a:xfrm>
              <a:off x="128016" y="5278859"/>
              <a:ext cx="2126700" cy="1008800"/>
            </a:xfrm>
            <a:prstGeom prst="chevron">
              <a:avLst>
                <a:gd name="adj" fmla="val 51311"/>
              </a:avLst>
            </a:prstGeom>
            <a:solidFill>
              <a:schemeClr val="bg1"/>
            </a:solidFill>
            <a:ln w="38100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Rechthoek: afgeronde hoeken 40">
              <a:extLst>
                <a:ext uri="{FF2B5EF4-FFF2-40B4-BE49-F238E27FC236}">
                  <a16:creationId xmlns:a16="http://schemas.microsoft.com/office/drawing/2014/main" id="{56CB4C40-2CD6-4C85-AE2B-730601652B23}"/>
                </a:ext>
              </a:extLst>
            </p:cNvPr>
            <p:cNvSpPr/>
            <p:nvPr/>
          </p:nvSpPr>
          <p:spPr>
            <a:xfrm>
              <a:off x="110777" y="185483"/>
              <a:ext cx="1647540" cy="4987485"/>
            </a:xfrm>
            <a:prstGeom prst="roundRect">
              <a:avLst>
                <a:gd name="adj" fmla="val 5109"/>
              </a:avLst>
            </a:prstGeom>
            <a:solidFill>
              <a:schemeClr val="bg1"/>
            </a:solidFill>
            <a:ln w="28575">
              <a:solidFill>
                <a:srgbClr val="682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F1FB2117-BEB7-48E6-8017-07FFEBDBA8C8}"/>
                </a:ext>
              </a:extLst>
            </p:cNvPr>
            <p:cNvSpPr txBox="1"/>
            <p:nvPr/>
          </p:nvSpPr>
          <p:spPr>
            <a:xfrm>
              <a:off x="108860" y="353912"/>
              <a:ext cx="1649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Klachten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556ECC05-FADA-4387-9EFD-D8D9A924020C}"/>
                </a:ext>
              </a:extLst>
            </p:cNvPr>
            <p:cNvSpPr txBox="1"/>
            <p:nvPr/>
          </p:nvSpPr>
          <p:spPr>
            <a:xfrm>
              <a:off x="663866" y="5327981"/>
              <a:ext cx="1075440" cy="10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999" b="1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844CC86-0A85-4D22-B084-856F9E5EF052}"/>
                </a:ext>
              </a:extLst>
            </p:cNvPr>
            <p:cNvCxnSpPr/>
            <p:nvPr/>
          </p:nvCxnSpPr>
          <p:spPr>
            <a:xfrm>
              <a:off x="108367" y="1835944"/>
              <a:ext cx="1649950" cy="0"/>
            </a:xfrm>
            <a:prstGeom prst="line">
              <a:avLst/>
            </a:prstGeom>
            <a:ln w="38100">
              <a:solidFill>
                <a:srgbClr val="682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3F563888-22D6-6641-82EB-A6A9854F77E6}"/>
                </a:ext>
              </a:extLst>
            </p:cNvPr>
            <p:cNvSpPr txBox="1"/>
            <p:nvPr/>
          </p:nvSpPr>
          <p:spPr>
            <a:xfrm>
              <a:off x="109909" y="2037476"/>
              <a:ext cx="1634854" cy="16493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nl-NL" sz="1600" dirty="0">
                  <a:solidFill>
                    <a:srgbClr val="682A7B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U heeft de laatste tijd last van piekeren. U maakt zich zorgen over de kleinste dingen.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B3863CA4-1108-959D-BCCE-526C9B0BEBFE}"/>
              </a:ext>
            </a:extLst>
          </p:cNvPr>
          <p:cNvGrpSpPr/>
          <p:nvPr/>
        </p:nvGrpSpPr>
        <p:grpSpPr>
          <a:xfrm>
            <a:off x="6366359" y="174799"/>
            <a:ext cx="2152441" cy="6174770"/>
            <a:chOff x="6366359" y="174799"/>
            <a:chExt cx="2152441" cy="6174770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AFFD30CE-092A-CB4B-B3A0-7F74ABD47649}"/>
                </a:ext>
              </a:extLst>
            </p:cNvPr>
            <p:cNvGrpSpPr/>
            <p:nvPr/>
          </p:nvGrpSpPr>
          <p:grpSpPr>
            <a:xfrm>
              <a:off x="6366359" y="174799"/>
              <a:ext cx="2152441" cy="6174770"/>
              <a:chOff x="5552004" y="185482"/>
              <a:chExt cx="2152441" cy="6174770"/>
            </a:xfrm>
          </p:grpSpPr>
          <p:sp>
            <p:nvSpPr>
              <p:cNvPr id="49" name="Rechthoek: afgeronde hoeken 48">
                <a:extLst>
                  <a:ext uri="{FF2B5EF4-FFF2-40B4-BE49-F238E27FC236}">
                    <a16:creationId xmlns:a16="http://schemas.microsoft.com/office/drawing/2014/main" id="{62CFB140-99BA-43C2-8216-AEB5E09A73AB}"/>
                  </a:ext>
                </a:extLst>
              </p:cNvPr>
              <p:cNvSpPr/>
              <p:nvPr/>
            </p:nvSpPr>
            <p:spPr>
              <a:xfrm>
                <a:off x="5552004" y="185482"/>
                <a:ext cx="1647540" cy="5002949"/>
              </a:xfrm>
              <a:prstGeom prst="roundRect">
                <a:avLst>
                  <a:gd name="adj" fmla="val 5109"/>
                </a:avLst>
              </a:prstGeom>
              <a:solidFill>
                <a:schemeClr val="bg1"/>
              </a:solidFill>
              <a:ln w="28575">
                <a:solidFill>
                  <a:srgbClr val="682A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6" name="Pijl: punthaak 20">
                <a:extLst>
                  <a:ext uri="{FF2B5EF4-FFF2-40B4-BE49-F238E27FC236}">
                    <a16:creationId xmlns:a16="http://schemas.microsoft.com/office/drawing/2014/main" id="{9B8290A9-B3C4-DB4B-B1D4-D61BBD40882F}"/>
                  </a:ext>
                </a:extLst>
              </p:cNvPr>
              <p:cNvSpPr/>
              <p:nvPr/>
            </p:nvSpPr>
            <p:spPr>
              <a:xfrm>
                <a:off x="5577745" y="5293978"/>
                <a:ext cx="2126700" cy="1008890"/>
              </a:xfrm>
              <a:prstGeom prst="chevron">
                <a:avLst>
                  <a:gd name="adj" fmla="val 51311"/>
                </a:avLst>
              </a:prstGeom>
              <a:solidFill>
                <a:schemeClr val="bg1"/>
              </a:solidFill>
              <a:ln w="38100">
                <a:solidFill>
                  <a:srgbClr val="682A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175F0140-422F-4DDD-8199-91AA08735E8E}"/>
                  </a:ext>
                </a:extLst>
              </p:cNvPr>
              <p:cNvSpPr txBox="1"/>
              <p:nvPr/>
            </p:nvSpPr>
            <p:spPr>
              <a:xfrm>
                <a:off x="6090141" y="5344718"/>
                <a:ext cx="1097582" cy="101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5999" b="1" dirty="0">
                    <a:solidFill>
                      <a:srgbClr val="682A7B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D4D24540-B7B2-49E7-855A-BB6A3A833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4492" y="1835944"/>
                <a:ext cx="1633230" cy="0"/>
              </a:xfrm>
              <a:prstGeom prst="line">
                <a:avLst/>
              </a:prstGeom>
              <a:ln w="38100">
                <a:solidFill>
                  <a:srgbClr val="682A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957B8101-FA09-4813-BB11-27465CD16143}"/>
                  </a:ext>
                </a:extLst>
              </p:cNvPr>
              <p:cNvSpPr txBox="1"/>
              <p:nvPr/>
            </p:nvSpPr>
            <p:spPr>
              <a:xfrm>
                <a:off x="5574061" y="353307"/>
                <a:ext cx="1633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>
                    <a:solidFill>
                      <a:srgbClr val="682A7B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Mentaal Vitaal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F1A2A973-5EFE-FE4A-B501-9A2C7D65B207}"/>
                  </a:ext>
                </a:extLst>
              </p:cNvPr>
              <p:cNvSpPr txBox="1"/>
              <p:nvPr/>
            </p:nvSpPr>
            <p:spPr>
              <a:xfrm>
                <a:off x="5574061" y="2037476"/>
                <a:ext cx="1709090" cy="280076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defRPr/>
                </a:pPr>
                <a:r>
                  <a:rPr lang="nl-NL" sz="1600" dirty="0">
                    <a:solidFill>
                      <a:srgbClr val="692A7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Open Sans" panose="020B0606030504020204" pitchFamily="34" charset="0"/>
                  </a:rPr>
                  <a:t>U komt terecht op de website Mentaal Vitaal met </a:t>
                </a:r>
                <a:r>
                  <a:rPr lang="nl-NL" sz="1600" dirty="0" err="1">
                    <a:solidFill>
                      <a:srgbClr val="692A7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Open Sans" panose="020B0606030504020204" pitchFamily="34" charset="0"/>
                  </a:rPr>
                  <a:t>betrouw-bare</a:t>
                </a:r>
                <a:r>
                  <a:rPr lang="nl-NL" sz="1600" dirty="0">
                    <a:solidFill>
                      <a:srgbClr val="692A7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Open Sans" panose="020B0606030504020204" pitchFamily="34" charset="0"/>
                  </a:rPr>
                  <a:t> informatie over mentale gezondheid.</a:t>
                </a:r>
              </a:p>
            </p:txBody>
          </p:sp>
        </p:grpSp>
        <p:pic>
          <p:nvPicPr>
            <p:cNvPr id="5" name="Afbeelding 4" descr="Afbeelding met tekst, Rechthoek, schermopname, Lettertype&#10;&#10;Door AI gegenereerde inhoud is mogelijk onjuist.">
              <a:extLst>
                <a:ext uri="{FF2B5EF4-FFF2-40B4-BE49-F238E27FC236}">
                  <a16:creationId xmlns:a16="http://schemas.microsoft.com/office/drawing/2014/main" id="{516FE06A-B805-CE63-9EED-B66A04EE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013" y="1025160"/>
              <a:ext cx="842897" cy="756000"/>
            </a:xfrm>
            <a:prstGeom prst="rect">
              <a:avLst/>
            </a:prstGeom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165F4B7-1BDB-D008-C5F3-B98AE8F35625}"/>
              </a:ext>
            </a:extLst>
          </p:cNvPr>
          <p:cNvGrpSpPr/>
          <p:nvPr/>
        </p:nvGrpSpPr>
        <p:grpSpPr>
          <a:xfrm>
            <a:off x="1422775" y="1038384"/>
            <a:ext cx="686951" cy="687341"/>
            <a:chOff x="594866" y="5281036"/>
            <a:chExt cx="1511141" cy="1512000"/>
          </a:xfrm>
        </p:grpSpPr>
        <p:pic>
          <p:nvPicPr>
            <p:cNvPr id="24" name="Afbeelding 23" descr="Afbeelding met symbool, Graphics, clipart, Lettertype&#10;&#10;Door AI gegenereerde inhoud is mogelijk onjuist.">
              <a:extLst>
                <a:ext uri="{FF2B5EF4-FFF2-40B4-BE49-F238E27FC236}">
                  <a16:creationId xmlns:a16="http://schemas.microsoft.com/office/drawing/2014/main" id="{3B70F60E-DC6A-A427-9140-E4D3287B8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66" y="5281036"/>
              <a:ext cx="1511141" cy="1512000"/>
            </a:xfrm>
            <a:prstGeom prst="rect">
              <a:avLst/>
            </a:prstGeom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A110822-3AA2-3900-9F63-D43A2D333B15}"/>
                </a:ext>
              </a:extLst>
            </p:cNvPr>
            <p:cNvSpPr/>
            <p:nvPr/>
          </p:nvSpPr>
          <p:spPr>
            <a:xfrm>
              <a:off x="693420" y="5383530"/>
              <a:ext cx="41529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D76CEB-9AF3-8BCF-C4EB-2620813FA240}"/>
                </a:ext>
              </a:extLst>
            </p:cNvPr>
            <p:cNvSpPr/>
            <p:nvPr/>
          </p:nvSpPr>
          <p:spPr>
            <a:xfrm>
              <a:off x="1592580" y="5368290"/>
              <a:ext cx="415290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B17880BD-E608-78C2-26C3-214C38E6473D}"/>
                </a:ext>
              </a:extLst>
            </p:cNvPr>
            <p:cNvGrpSpPr/>
            <p:nvPr/>
          </p:nvGrpSpPr>
          <p:grpSpPr>
            <a:xfrm>
              <a:off x="800302" y="5395213"/>
              <a:ext cx="198154" cy="198154"/>
              <a:chOff x="6443885" y="2537960"/>
              <a:chExt cx="981744" cy="981744"/>
            </a:xfrm>
          </p:grpSpPr>
          <p:sp>
            <p:nvSpPr>
              <p:cNvPr id="29" name="Rechthoek: afgeronde hoeken 28">
                <a:extLst>
                  <a:ext uri="{FF2B5EF4-FFF2-40B4-BE49-F238E27FC236}">
                    <a16:creationId xmlns:a16="http://schemas.microsoft.com/office/drawing/2014/main" id="{D2A17010-D3DA-B81E-B312-04B614090E1F}"/>
                  </a:ext>
                </a:extLst>
              </p:cNvPr>
              <p:cNvSpPr/>
              <p:nvPr/>
            </p:nvSpPr>
            <p:spPr>
              <a:xfrm>
                <a:off x="6724512" y="2537960"/>
                <a:ext cx="420490" cy="981744"/>
              </a:xfrm>
              <a:prstGeom prst="roundRect">
                <a:avLst>
                  <a:gd name="adj" fmla="val 30207"/>
                </a:avLst>
              </a:prstGeom>
              <a:solidFill>
                <a:srgbClr val="F395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Rechthoek: afgeronde hoeken 29">
                <a:extLst>
                  <a:ext uri="{FF2B5EF4-FFF2-40B4-BE49-F238E27FC236}">
                    <a16:creationId xmlns:a16="http://schemas.microsoft.com/office/drawing/2014/main" id="{525A0E9E-1D89-74DB-0E46-DA5888C4285B}"/>
                  </a:ext>
                </a:extLst>
              </p:cNvPr>
              <p:cNvSpPr/>
              <p:nvPr/>
            </p:nvSpPr>
            <p:spPr>
              <a:xfrm rot="5400000">
                <a:off x="6724512" y="2537960"/>
                <a:ext cx="420490" cy="981744"/>
              </a:xfrm>
              <a:prstGeom prst="roundRect">
                <a:avLst>
                  <a:gd name="adj" fmla="val 30207"/>
                </a:avLst>
              </a:prstGeom>
              <a:solidFill>
                <a:srgbClr val="F395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Rechthoek: afgeronde hoeken 27">
              <a:extLst>
                <a:ext uri="{FF2B5EF4-FFF2-40B4-BE49-F238E27FC236}">
                  <a16:creationId xmlns:a16="http://schemas.microsoft.com/office/drawing/2014/main" id="{AC0DB0E0-C73D-6A2B-8FED-ACC5B52C0D65}"/>
                </a:ext>
              </a:extLst>
            </p:cNvPr>
            <p:cNvSpPr/>
            <p:nvPr/>
          </p:nvSpPr>
          <p:spPr>
            <a:xfrm rot="5400000">
              <a:off x="1759912" y="5395213"/>
              <a:ext cx="84871" cy="198154"/>
            </a:xfrm>
            <a:prstGeom prst="roundRect">
              <a:avLst>
                <a:gd name="adj" fmla="val 30207"/>
              </a:avLst>
            </a:prstGeom>
            <a:solidFill>
              <a:srgbClr val="F395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937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>
            <a:extLst>
              <a:ext uri="{FF2B5EF4-FFF2-40B4-BE49-F238E27FC236}">
                <a16:creationId xmlns:a16="http://schemas.microsoft.com/office/drawing/2014/main" id="{232D0C9A-EE0A-4AFC-AD55-43056C2C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041A7008-894D-45ED-B279-62EFA716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0275" cy="4351338"/>
          </a:xfrm>
        </p:spPr>
        <p:txBody>
          <a:bodyPr/>
          <a:lstStyle/>
          <a:p>
            <a:r>
              <a:rPr lang="nl-NL" dirty="0"/>
              <a:t>Inloggen op </a:t>
            </a:r>
            <a:r>
              <a:rPr lang="nl-NL" dirty="0">
                <a:hlinkClick r:id="rId3"/>
              </a:rPr>
              <a:t>digivitaler.nl</a:t>
            </a:r>
            <a:endParaRPr lang="nl-NL" dirty="0"/>
          </a:p>
          <a:p>
            <a:r>
              <a:rPr lang="nl-NL" dirty="0"/>
              <a:t>Nog niet geregistreerd als cursist?</a:t>
            </a:r>
          </a:p>
          <a:p>
            <a:pPr lvl="1"/>
            <a:r>
              <a:rPr lang="nl-NL" sz="2400" dirty="0"/>
              <a:t>Log in en registreer uw </a:t>
            </a:r>
            <a:r>
              <a:rPr lang="nl-NL" sz="2400" i="1" dirty="0"/>
              <a:t>DigiVitaler-account</a:t>
            </a:r>
          </a:p>
          <a:p>
            <a:pPr lvl="1"/>
            <a:r>
              <a:rPr lang="nl-NL" sz="2400" dirty="0"/>
              <a:t>Bibliotheekcode: </a:t>
            </a:r>
            <a:r>
              <a:rPr lang="nl-NL" sz="2400" dirty="0">
                <a:solidFill>
                  <a:srgbClr val="F3951F"/>
                </a:solidFill>
              </a:rPr>
              <a:t>[in te vullen door de docent, zie notities]</a:t>
            </a:r>
          </a:p>
          <a:p>
            <a:pPr lvl="1"/>
            <a:endParaRPr lang="nl-NL" sz="2400" i="1" dirty="0"/>
          </a:p>
        </p:txBody>
      </p:sp>
      <p:sp>
        <p:nvSpPr>
          <p:cNvPr id="23" name="Tijdelijke aanduiding voor dianummer 4">
            <a:extLst>
              <a:ext uri="{FF2B5EF4-FFF2-40B4-BE49-F238E27FC236}">
                <a16:creationId xmlns:a16="http://schemas.microsoft.com/office/drawing/2014/main" id="{2C5BB148-EB44-4140-AF95-1C0E0466FEC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C397454-8304-4620-BFDA-6E02A84C9F39}"/>
              </a:ext>
            </a:extLst>
          </p:cNvPr>
          <p:cNvGrpSpPr/>
          <p:nvPr/>
        </p:nvGrpSpPr>
        <p:grpSpPr>
          <a:xfrm>
            <a:off x="10056452" y="800100"/>
            <a:ext cx="1853665" cy="2022179"/>
            <a:chOff x="10056452" y="800100"/>
            <a:chExt cx="1853665" cy="202217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DFC3CB8-2491-4007-8CB1-37ECC20627AA}"/>
                </a:ext>
              </a:extLst>
            </p:cNvPr>
            <p:cNvSpPr/>
            <p:nvPr/>
          </p:nvSpPr>
          <p:spPr>
            <a:xfrm>
              <a:off x="10056452" y="800100"/>
              <a:ext cx="1853665" cy="2022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CA10D24-13C4-44F6-9584-469F7EA9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762" y="871462"/>
              <a:ext cx="699753" cy="619049"/>
            </a:xfrm>
            <a:prstGeom prst="rect">
              <a:avLst/>
            </a:prstGeom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983D844A-3C0C-4993-B426-982C72EE87F5}"/>
              </a:ext>
            </a:extLst>
          </p:cNvPr>
          <p:cNvSpPr txBox="1"/>
          <p:nvPr/>
        </p:nvSpPr>
        <p:spPr>
          <a:xfrm>
            <a:off x="10071234" y="1560895"/>
            <a:ext cx="1946595" cy="125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u="sng" dirty="0">
                <a:latin typeface="Roboto" panose="02000000000000000000" pitchFamily="2" charset="0"/>
                <a:ea typeface="Roboto" panose="02000000000000000000" pitchFamily="2" charset="0"/>
              </a:rPr>
              <a:t>digivitaler.nl</a:t>
            </a:r>
          </a:p>
          <a:p>
            <a:pPr>
              <a:lnSpc>
                <a:spcPts val="1600"/>
              </a:lnSpc>
            </a:pP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600"/>
              </a:lnSpc>
            </a:pPr>
            <a:r>
              <a:rPr lang="nl-NL" sz="1000" dirty="0">
                <a:latin typeface="Roboto" panose="02000000000000000000" pitchFamily="2" charset="0"/>
                <a:ea typeface="Roboto" panose="02000000000000000000" pitchFamily="2" charset="0"/>
              </a:rPr>
              <a:t>Naam: ……………………………………</a:t>
            </a:r>
          </a:p>
          <a:p>
            <a:pPr>
              <a:lnSpc>
                <a:spcPts val="1600"/>
              </a:lnSpc>
            </a:pPr>
            <a:r>
              <a:rPr lang="nl-NL" sz="1000" dirty="0">
                <a:latin typeface="Roboto" panose="02000000000000000000" pitchFamily="2" charset="0"/>
                <a:ea typeface="Roboto" panose="02000000000000000000" pitchFamily="2" charset="0"/>
              </a:rPr>
              <a:t>Gebruikersnaam: cursist1234</a:t>
            </a:r>
          </a:p>
          <a:p>
            <a:pPr>
              <a:lnSpc>
                <a:spcPts val="1600"/>
              </a:lnSpc>
            </a:pPr>
            <a:r>
              <a:rPr lang="nl-NL" sz="1000" dirty="0">
                <a:latin typeface="Roboto" panose="02000000000000000000" pitchFamily="2" charset="0"/>
                <a:ea typeface="Roboto" panose="02000000000000000000" pitchFamily="2" charset="0"/>
              </a:rPr>
              <a:t>Wachtwoord: A1B2CD</a:t>
            </a:r>
          </a:p>
          <a:p>
            <a:pPr>
              <a:lnSpc>
                <a:spcPts val="1600"/>
              </a:lnSpc>
            </a:pPr>
            <a:r>
              <a:rPr lang="nl-NL" sz="1000" dirty="0">
                <a:latin typeface="Roboto" panose="02000000000000000000" pitchFamily="2" charset="0"/>
                <a:ea typeface="Roboto" panose="02000000000000000000" pitchFamily="2" charset="0"/>
              </a:rPr>
              <a:t>Bibliotheekcode: </a:t>
            </a:r>
            <a:r>
              <a:rPr lang="nl-NL" sz="1000" dirty="0">
                <a:solidFill>
                  <a:srgbClr val="F3951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AAAA</a:t>
            </a:r>
            <a:r>
              <a:rPr lang="nl-NL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18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78BA9-8A71-4F88-8BD6-21DFBD45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3951F"/>
                </a:solidFill>
              </a:rPr>
              <a:t>Aanwijzing voor de docent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A9D68-CBCF-448D-A24B-FE0FB14A0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249"/>
            <a:ext cx="11090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Als u de website </a:t>
            </a:r>
            <a:r>
              <a:rPr lang="nl-NL" sz="2800" dirty="0">
                <a:hlinkClick r:id="rId3"/>
              </a:rPr>
              <a:t>digivitaler.nl</a:t>
            </a:r>
            <a:r>
              <a:rPr lang="nl-NL" sz="2800" dirty="0"/>
              <a:t> tijdens de les op het digibord of het scherm laat zien, zorg dan dat u bent ingelogd met een cursisten-account en niet met uw docenten-account. Anders krijgt de cursist informatie te zien die niet voor hem is bedoeld, zoals de ‘tegels’ </a:t>
            </a:r>
            <a:r>
              <a:rPr lang="nl-NL" sz="2800" i="1" dirty="0"/>
              <a:t>Handleiding</a:t>
            </a:r>
            <a:r>
              <a:rPr lang="nl-NL" sz="2800" dirty="0"/>
              <a:t> en </a:t>
            </a:r>
            <a:r>
              <a:rPr lang="nl-NL" sz="2800" i="1" dirty="0"/>
              <a:t>Lesstarter.</a:t>
            </a:r>
            <a:endParaRPr lang="nl-NL" sz="2800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8988CD8E-145A-40F6-B461-1B68B5FA7487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6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68DD3277-ACFF-4CB5-A518-DBBF70EDDDCC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221CBC3-F665-411F-ABD6-7F6BDB6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Aan de slag!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93987C41-22BC-C3BE-0B18-ED23E6A7DE16}"/>
              </a:ext>
            </a:extLst>
          </p:cNvPr>
          <p:cNvGrpSpPr/>
          <p:nvPr/>
        </p:nvGrpSpPr>
        <p:grpSpPr>
          <a:xfrm>
            <a:off x="2435361" y="1809231"/>
            <a:ext cx="7321278" cy="4820605"/>
            <a:chOff x="2435361" y="1809232"/>
            <a:chExt cx="7321278" cy="4820605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E086710-8F37-4591-A350-DEFE08EFFB98}"/>
                </a:ext>
              </a:extLst>
            </p:cNvPr>
            <p:cNvGrpSpPr/>
            <p:nvPr/>
          </p:nvGrpSpPr>
          <p:grpSpPr>
            <a:xfrm>
              <a:off x="2435361" y="1809232"/>
              <a:ext cx="7321278" cy="4820605"/>
              <a:chOff x="2633929" y="2764842"/>
              <a:chExt cx="6022933" cy="3524276"/>
            </a:xfrm>
          </p:grpSpPr>
          <p:pic>
            <p:nvPicPr>
              <p:cNvPr id="16" name="Picture 147">
                <a:hlinkClick r:id="rId3"/>
                <a:extLst>
                  <a:ext uri="{FF2B5EF4-FFF2-40B4-BE49-F238E27FC236}">
                    <a16:creationId xmlns:a16="http://schemas.microsoft.com/office/drawing/2014/main" id="{DEF2FA64-6D76-4665-BF7F-AEB36D4D0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929" y="2764842"/>
                <a:ext cx="6022933" cy="3524276"/>
              </a:xfrm>
              <a:prstGeom prst="rect">
                <a:avLst/>
              </a:prstGeom>
            </p:spPr>
          </p:pic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DD529A38-3C42-4E6E-9D38-0C55C62C6156}"/>
                  </a:ext>
                </a:extLst>
              </p:cNvPr>
              <p:cNvSpPr/>
              <p:nvPr/>
            </p:nvSpPr>
            <p:spPr>
              <a:xfrm>
                <a:off x="3354912" y="2960786"/>
                <a:ext cx="4585439" cy="2880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/>
              </a:p>
            </p:txBody>
          </p:sp>
        </p:grpSp>
        <p:pic>
          <p:nvPicPr>
            <p:cNvPr id="15" name="Afbeelding 14">
              <a:hlinkClick r:id="rId3"/>
              <a:extLst>
                <a:ext uri="{FF2B5EF4-FFF2-40B4-BE49-F238E27FC236}">
                  <a16:creationId xmlns:a16="http://schemas.microsoft.com/office/drawing/2014/main" id="{DC872631-01DB-7BB0-39E2-CD6EB40CF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5593" y="2202356"/>
              <a:ext cx="5220813" cy="3689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47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DE0D01-C08D-12EC-0719-1D4CD1CF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148778-39D5-E08B-D016-1AA83F14BE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73F19D1-F6DB-8A3C-5443-095F1E132593}"/>
              </a:ext>
            </a:extLst>
          </p:cNvPr>
          <p:cNvGrpSpPr/>
          <p:nvPr/>
        </p:nvGrpSpPr>
        <p:grpSpPr>
          <a:xfrm>
            <a:off x="451413" y="0"/>
            <a:ext cx="11289173" cy="6858000"/>
            <a:chOff x="451413" y="0"/>
            <a:chExt cx="11289173" cy="685800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602B249C-254D-20E9-A043-FC83C5932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13" y="0"/>
              <a:ext cx="11289173" cy="6858000"/>
            </a:xfrm>
            <a:prstGeom prst="rect">
              <a:avLst/>
            </a:prstGeom>
          </p:spPr>
        </p:pic>
        <p:pic>
          <p:nvPicPr>
            <p:cNvPr id="2" name="Picture 7" descr="icon-pijl-150x150-300-paars">
              <a:extLst>
                <a:ext uri="{FF2B5EF4-FFF2-40B4-BE49-F238E27FC236}">
                  <a16:creationId xmlns:a16="http://schemas.microsoft.com/office/drawing/2014/main" id="{547F64F2-33BE-EE83-45C9-19814ACE0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7382">
              <a:off x="1979028" y="5265023"/>
              <a:ext cx="793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icon-pijl-150x150-300-paars">
              <a:extLst>
                <a:ext uri="{FF2B5EF4-FFF2-40B4-BE49-F238E27FC236}">
                  <a16:creationId xmlns:a16="http://schemas.microsoft.com/office/drawing/2014/main" id="{6F230116-157B-BDC1-F778-9F93DD0E7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56331">
              <a:off x="2382682" y="2670105"/>
              <a:ext cx="793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icon-pijl-150x150-300-paars">
              <a:extLst>
                <a:ext uri="{FF2B5EF4-FFF2-40B4-BE49-F238E27FC236}">
                  <a16:creationId xmlns:a16="http://schemas.microsoft.com/office/drawing/2014/main" id="{F64010CA-9BFB-B3F1-7A0F-D80991963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56331">
              <a:off x="3787234" y="4272364"/>
              <a:ext cx="793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5DCCA20-C7F3-7FE5-2571-57D0ADD002FC}"/>
                </a:ext>
              </a:extLst>
            </p:cNvPr>
            <p:cNvSpPr/>
            <p:nvPr/>
          </p:nvSpPr>
          <p:spPr>
            <a:xfrm>
              <a:off x="5643154" y="2299063"/>
              <a:ext cx="1541417" cy="40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348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Breedbeeld</PresentationFormat>
  <Paragraphs>53</Paragraphs>
  <Slides>8</Slides>
  <Notes>5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Libre Franklin</vt:lpstr>
      <vt:lpstr>Roboto</vt:lpstr>
      <vt:lpstr>Kantoorthema</vt:lpstr>
      <vt:lpstr>DIGIVITALER</vt:lpstr>
      <vt:lpstr>Mededelingen</vt:lpstr>
      <vt:lpstr>Mentaal Vitaal</vt:lpstr>
      <vt:lpstr>PowerPoint-presentatie</vt:lpstr>
      <vt:lpstr>Aan de slag!</vt:lpstr>
      <vt:lpstr>Aanwijzing voor de docent</vt:lpstr>
      <vt:lpstr>Aan de slag!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Stichting Digisterker</dc:creator>
  <cp:lastModifiedBy>Bram te Brake</cp:lastModifiedBy>
  <cp:revision>124</cp:revision>
  <dcterms:created xsi:type="dcterms:W3CDTF">2021-01-27T11:25:49Z</dcterms:created>
  <dcterms:modified xsi:type="dcterms:W3CDTF">2025-10-06T13:30:18Z</dcterms:modified>
</cp:coreProperties>
</file>