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723" r:id="rId2"/>
    <p:sldId id="289" r:id="rId3"/>
    <p:sldId id="294" r:id="rId4"/>
    <p:sldId id="1724" r:id="rId5"/>
    <p:sldId id="1738" r:id="rId6"/>
    <p:sldId id="1725" r:id="rId7"/>
    <p:sldId id="1737" r:id="rId8"/>
    <p:sldId id="1742" r:id="rId9"/>
    <p:sldId id="1727" r:id="rId10"/>
    <p:sldId id="1739" r:id="rId11"/>
    <p:sldId id="1743" r:id="rId12"/>
    <p:sldId id="1741" r:id="rId13"/>
    <p:sldId id="172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537" userDrawn="1">
          <p15:clr>
            <a:srgbClr val="A4A3A4"/>
          </p15:clr>
        </p15:guide>
        <p15:guide id="3" orient="horz" pos="504" userDrawn="1">
          <p15:clr>
            <a:srgbClr val="A4A3A4"/>
          </p15:clr>
        </p15:guide>
        <p15:guide id="4" pos="3840" userDrawn="1">
          <p15:clr>
            <a:srgbClr val="A4A3A4"/>
          </p15:clr>
        </p15:guide>
        <p15:guide id="5" orient="horz" pos="17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van Avezaath" initials="JvA" lastIdx="1" clrIdx="0">
    <p:extLst>
      <p:ext uri="{19B8F6BF-5375-455C-9EA6-DF929625EA0E}">
        <p15:presenceInfo xmlns:p15="http://schemas.microsoft.com/office/powerpoint/2012/main" userId="955a4e6a0b3384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2A7C"/>
    <a:srgbClr val="8A5999"/>
    <a:srgbClr val="F4951F"/>
    <a:srgbClr val="D9D9D9"/>
    <a:srgbClr val="FCE2EF"/>
    <a:srgbClr val="FCDEBA"/>
    <a:srgbClr val="62355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0024" autoAdjust="0"/>
  </p:normalViewPr>
  <p:slideViewPr>
    <p:cSldViewPr snapToGrid="0" showGuides="1">
      <p:cViewPr varScale="1">
        <p:scale>
          <a:sx n="85" d="100"/>
          <a:sy n="85" d="100"/>
        </p:scale>
        <p:origin x="900" y="78"/>
      </p:cViewPr>
      <p:guideLst>
        <p:guide pos="7537"/>
        <p:guide orient="horz" pos="504"/>
        <p:guide pos="3840"/>
        <p:guide orient="horz" pos="177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85F84-E5FA-471E-8CB5-05F6BEDD65C2}" type="datetimeFigureOut">
              <a:rPr lang="nl-NL" smtClean="0"/>
              <a:t>15-2-2024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5300E-F26F-4610-B37F-23FBDD69C691}" type="slidenum">
              <a:rPr lang="nl-NL" smtClean="0"/>
              <a:t>‹nr.›</a:t>
            </a:fld>
            <a:endParaRPr lang="nl-NL"/>
          </a:p>
        </p:txBody>
      </p:sp>
    </p:spTree>
    <p:extLst>
      <p:ext uri="{BB962C8B-B14F-4D97-AF65-F5344CB8AC3E}">
        <p14:creationId xmlns:p14="http://schemas.microsoft.com/office/powerpoint/2010/main" val="77974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igivitaler.nl/video-de-mantelzorglij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givitaler.nl/video-mantelzorgn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youtube.com/@mantelzorgnl" TargetMode="External"/><Relationship Id="rId4" Type="http://schemas.openxmlformats.org/officeDocument/2006/relationships/hyperlink" Target="https://www.mantelzorg.nl/onderwerpen/mantelzorg/minidocumentaires-mantelz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ntelzorg.n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antelzorg.nl/organisatie-in-de-buur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ntelzorg.nl/chines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mantelzorg.nl/arabic/" TargetMode="External"/><Relationship Id="rId5" Type="http://schemas.openxmlformats.org/officeDocument/2006/relationships/hyperlink" Target="https://www.mantelzorg.nl/turkce/" TargetMode="External"/><Relationship Id="rId4" Type="http://schemas.openxmlformats.org/officeDocument/2006/relationships/hyperlink" Target="https://www.mantelzorg.nl/fars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2400" dirty="0"/>
              <a:t>- </a:t>
            </a:r>
            <a:r>
              <a:rPr lang="nl-NL" sz="2400" dirty="0">
                <a:effectLst/>
                <a:latin typeface="Open Sans" panose="020B0606030504020204" pitchFamily="34" charset="0"/>
                <a:ea typeface="Open Sans" panose="020B0606030504020204" pitchFamily="34" charset="0"/>
                <a:cs typeface="Open Sans" panose="020B0606030504020204" pitchFamily="34" charset="0"/>
              </a:rPr>
              <a:t>Zorgen voor een ander is mooi, maar het kan soms ook zwaar zijn. Bijvoorbeeld als u de zorg combineert met uw werk.</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3</a:t>
            </a:fld>
            <a:endParaRPr lang="nl-NL"/>
          </a:p>
        </p:txBody>
      </p:sp>
    </p:spTree>
    <p:extLst>
      <p:ext uri="{BB962C8B-B14F-4D97-AF65-F5344CB8AC3E}">
        <p14:creationId xmlns:p14="http://schemas.microsoft.com/office/powerpoint/2010/main" val="350578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Klik op de afbeelding om de video te starten. De video start op de website van DigiVitaler (URL-adres video: </a:t>
            </a:r>
            <a:r>
              <a:rPr lang="nl-NL" sz="2800" dirty="0">
                <a:hlinkClick r:id="rId3"/>
              </a:rPr>
              <a:t>https://digivitaler.nl/video-de-mantelzorglijn/</a:t>
            </a:r>
            <a:r>
              <a:rPr lang="nl-NL" sz="2800" dirty="0"/>
              <a:t>)</a:t>
            </a:r>
            <a:endParaRPr lang="nl-NL" dirty="0"/>
          </a:p>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12</a:t>
            </a:fld>
            <a:endParaRPr lang="nl-NL"/>
          </a:p>
        </p:txBody>
      </p:sp>
    </p:spTree>
    <p:extLst>
      <p:ext uri="{BB962C8B-B14F-4D97-AF65-F5344CB8AC3E}">
        <p14:creationId xmlns:p14="http://schemas.microsoft.com/office/powerpoint/2010/main" val="3399985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13</a:t>
            </a:fld>
            <a:endParaRPr lang="nl-NL"/>
          </a:p>
        </p:txBody>
      </p:sp>
    </p:spTree>
    <p:extLst>
      <p:ext uri="{BB962C8B-B14F-4D97-AF65-F5344CB8AC3E}">
        <p14:creationId xmlns:p14="http://schemas.microsoft.com/office/powerpoint/2010/main" val="295884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 Klik op de afbeelding om de video te starten. De video start op de website van DigiVitaler.</a:t>
            </a:r>
            <a:br>
              <a:rPr lang="nl-NL" dirty="0"/>
            </a:br>
            <a:r>
              <a:rPr lang="nl-NL" dirty="0"/>
              <a:t>URL-adres video: </a:t>
            </a:r>
            <a:r>
              <a:rPr lang="nl-NL" sz="4000" dirty="0">
                <a:hlinkClick r:id="rId3"/>
              </a:rPr>
              <a:t>https://digivitaler.nl/video-mantelzorgnl/</a:t>
            </a:r>
            <a:br>
              <a:rPr lang="nl-NL" sz="4000" dirty="0"/>
            </a:br>
            <a:endParaRPr lang="nl-NL" dirty="0"/>
          </a:p>
          <a:p>
            <a:pPr marL="0" indent="0">
              <a:buFont typeface="Arial" panose="020B0604020202020204" pitchFamily="34" charset="0"/>
              <a:buNone/>
            </a:pPr>
            <a:r>
              <a:rPr lang="nl-NL" dirty="0"/>
              <a:t>- Op de website mantelzorg.nl staan mooie mini-documentaires met voorbeelden van mantelzorg.</a:t>
            </a:r>
            <a:br>
              <a:rPr lang="nl-NL" dirty="0"/>
            </a:br>
            <a:r>
              <a:rPr lang="nl-NL" dirty="0"/>
              <a:t>Zie: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https://www.mantelzorg.nl/onderwerpen/mantelzorg/minidocumentaires-mantelzorg</a:t>
            </a:r>
            <a:endPar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l-NL" sz="1800" u="sng" dirty="0">
              <a:solidFill>
                <a:srgbClr val="0563C1"/>
              </a:solidFill>
              <a:effectLst/>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nl-NL" sz="1800" dirty="0"/>
              <a:t>- Alle video’s op YouTube van </a:t>
            </a:r>
            <a:r>
              <a:rPr lang="nl-NL" sz="1800" dirty="0" err="1"/>
              <a:t>MantelzorgNL</a:t>
            </a:r>
            <a:r>
              <a:rPr lang="nl-NL" sz="1800" dirty="0"/>
              <a:t> vindt u hier: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https://www.youtube.com/@mantelzorgnl</a:t>
            </a:r>
            <a:endParaRPr lang="nl-NL" dirty="0"/>
          </a:p>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4</a:t>
            </a:fld>
            <a:endParaRPr lang="nl-NL"/>
          </a:p>
        </p:txBody>
      </p:sp>
    </p:spTree>
    <p:extLst>
      <p:ext uri="{BB962C8B-B14F-4D97-AF65-F5344CB8AC3E}">
        <p14:creationId xmlns:p14="http://schemas.microsoft.com/office/powerpoint/2010/main" val="387725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rgbClr val="F19520"/>
              </a:buClr>
            </a:pPr>
            <a:r>
              <a:rPr lang="nl-NL" sz="1200" dirty="0">
                <a:effectLst/>
                <a:latin typeface="Open Sans" panose="020B0606030504020204" pitchFamily="34" charset="0"/>
                <a:ea typeface="Open Sans" panose="020B0606030504020204" pitchFamily="34" charset="0"/>
                <a:cs typeface="Open Sans" panose="020B0606030504020204" pitchFamily="34" charset="0"/>
              </a:rPr>
              <a:t>- Onder mantelzorg valt alle hulp aan een hulpbehoevende door iemand uit zijn of haar directe omgeving. De zorg kan bestaan uit bijvoorbeeld regelmatig boodschappen doen of meegaan naar de huisarts. Of helpen douchen, de administratie bijhouden en het geld beheren. </a:t>
            </a:r>
          </a:p>
          <a:p>
            <a:pPr>
              <a:buClr>
                <a:srgbClr val="F19520"/>
              </a:buClr>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a:buClr>
                <a:srgbClr val="F19520"/>
              </a:buClr>
            </a:pPr>
            <a:r>
              <a:rPr lang="nl-NL" sz="1200" dirty="0">
                <a:effectLst/>
                <a:latin typeface="Open Sans" panose="020B0606030504020204" pitchFamily="34" charset="0"/>
                <a:ea typeface="Open Sans" panose="020B0606030504020204" pitchFamily="34" charset="0"/>
                <a:cs typeface="Open Sans" panose="020B0606030504020204" pitchFamily="34" charset="0"/>
              </a:rPr>
              <a:t>- Mantelzorg is hulp die verder gaat dan de zogenoemde ‘gebruikelijke hulp’. Hulp aan mensen zonder gezondheids-beperkingen is geen mantelzorg. Zo is oppassen op gezonde kleinkinderen geen mantelzorg.</a:t>
            </a:r>
          </a:p>
          <a:p>
            <a:pPr>
              <a:buClr>
                <a:srgbClr val="F19520"/>
              </a:buClr>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a:buClr>
                <a:srgbClr val="F19520"/>
              </a:buClr>
            </a:pPr>
            <a:r>
              <a:rPr lang="nl-NL" sz="1200" dirty="0">
                <a:effectLst/>
                <a:latin typeface="Open Sans" panose="020B0606030504020204" pitchFamily="34" charset="0"/>
                <a:ea typeface="Open Sans" panose="020B0606030504020204" pitchFamily="34" charset="0"/>
                <a:cs typeface="Open Sans" panose="020B0606030504020204" pitchFamily="34" charset="0"/>
              </a:rPr>
              <a:t>- Mantelzorg is onbetaald en komt op iemands pad. Mantelzorgers zijn geen professionele zorgverleners, maar geven zorg omdat zij een persoonlijke band hebben met </a:t>
            </a:r>
            <a:r>
              <a:rPr lang="nl-NL" sz="1200" dirty="0">
                <a:latin typeface="Open Sans" panose="020B0606030504020204" pitchFamily="34" charset="0"/>
                <a:ea typeface="Open Sans" panose="020B0606030504020204" pitchFamily="34" charset="0"/>
                <a:cs typeface="Open Sans" panose="020B0606030504020204" pitchFamily="34" charset="0"/>
              </a:rPr>
              <a:t>hem of haar</a:t>
            </a:r>
            <a:r>
              <a:rPr lang="nl-NL" sz="1200" dirty="0">
                <a:effectLst/>
                <a:latin typeface="Open Sans" panose="020B0606030504020204" pitchFamily="34" charset="0"/>
                <a:ea typeface="Open Sans" panose="020B0606030504020204" pitchFamily="34" charset="0"/>
                <a:cs typeface="Open Sans" panose="020B0606030504020204" pitchFamily="34" charset="0"/>
              </a:rPr>
              <a:t> voor wie ze zorgen.</a:t>
            </a:r>
          </a:p>
          <a:p>
            <a:pPr>
              <a:buClr>
                <a:srgbClr val="F19520"/>
              </a:buClr>
            </a:pPr>
            <a:endParaRPr lang="nl-NL" sz="1200" dirty="0">
              <a:effectLst/>
              <a:latin typeface="Open Sans" panose="020B0606030504020204" pitchFamily="34" charset="0"/>
              <a:ea typeface="Open Sans" panose="020B0606030504020204" pitchFamily="34" charset="0"/>
              <a:cs typeface="Open Sans" panose="020B0606030504020204" pitchFamily="34" charset="0"/>
            </a:endParaRPr>
          </a:p>
          <a:p>
            <a:pPr>
              <a:buClr>
                <a:srgbClr val="F19520"/>
              </a:buClr>
            </a:pPr>
            <a:r>
              <a:rPr lang="nl-NL" sz="1200" dirty="0">
                <a:effectLst/>
                <a:latin typeface="Open Sans" panose="020B0606030504020204" pitchFamily="34" charset="0"/>
                <a:ea typeface="Open Sans" panose="020B0606030504020204" pitchFamily="34" charset="0"/>
                <a:cs typeface="Open Sans" panose="020B0606030504020204" pitchFamily="34" charset="0"/>
              </a:rPr>
              <a:t>- Mantelzorgers zijn ook geen vrijwilligers. </a:t>
            </a:r>
            <a:r>
              <a:rPr lang="nl-NL" b="0" i="0" dirty="0">
                <a:solidFill>
                  <a:srgbClr val="111645"/>
                </a:solidFill>
                <a:effectLst/>
                <a:latin typeface="DM Sans" pitchFamily="2" charset="0"/>
              </a:rPr>
              <a:t>Vrijwilligers kiezen ervoor om te zorgen. Bij de start is er meestal (nog) geen emotionele band. Zij verlenen hun zorg voor een beperkt aantal uren en kunnen hier op eigen initiatief mee stoppen. Zorgvrijwilligers werken in georganiseerd verband voor een organisatie en verrichten zelden verpleegkundige handelingen.</a:t>
            </a:r>
            <a:endParaRPr lang="nl-NL" sz="1200" dirty="0">
              <a:effectLst/>
              <a:latin typeface="Open Sans" panose="020B0606030504020204" pitchFamily="34" charset="0"/>
              <a:ea typeface="Open Sans" panose="020B0606030504020204" pitchFamily="34" charset="0"/>
              <a:cs typeface="Open Sans" panose="020B0606030504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5</a:t>
            </a:fld>
            <a:endParaRPr lang="nl-NL"/>
          </a:p>
        </p:txBody>
      </p:sp>
    </p:spTree>
    <p:extLst>
      <p:ext uri="{BB962C8B-B14F-4D97-AF65-F5344CB8AC3E}">
        <p14:creationId xmlns:p14="http://schemas.microsoft.com/office/powerpoint/2010/main" val="58461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a:t>
            </a:r>
            <a:r>
              <a:rPr lang="nl-NL" sz="1200" dirty="0" err="1">
                <a:latin typeface="Open Sans" panose="020B0606030504020204" pitchFamily="34" charset="0"/>
                <a:ea typeface="Open Sans" panose="020B0606030504020204" pitchFamily="34" charset="0"/>
                <a:cs typeface="Open Sans" panose="020B0606030504020204" pitchFamily="34" charset="0"/>
              </a:rPr>
              <a:t>MantelzorgNL</a:t>
            </a:r>
            <a:r>
              <a:rPr lang="nl-NL" sz="1200" dirty="0">
                <a:latin typeface="Open Sans" panose="020B0606030504020204" pitchFamily="34" charset="0"/>
                <a:ea typeface="Open Sans" panose="020B0606030504020204" pitchFamily="34" charset="0"/>
                <a:cs typeface="Open Sans" panose="020B0606030504020204" pitchFamily="34" charset="0"/>
              </a:rPr>
              <a:t> geeft voorlichting en advies aan mantelzorgers en professionals in de zorg en bij de overheid. </a:t>
            </a:r>
            <a:r>
              <a:rPr lang="nl-NL" sz="1200" dirty="0" err="1">
                <a:latin typeface="Open Sans" panose="020B0606030504020204" pitchFamily="34" charset="0"/>
                <a:ea typeface="Open Sans" panose="020B0606030504020204" pitchFamily="34" charset="0"/>
                <a:cs typeface="Open Sans" panose="020B0606030504020204" pitchFamily="34" charset="0"/>
              </a:rPr>
              <a:t>MantelzorgNL</a:t>
            </a:r>
            <a:r>
              <a:rPr lang="nl-NL" sz="1200" dirty="0">
                <a:latin typeface="Open Sans" panose="020B0606030504020204" pitchFamily="34" charset="0"/>
                <a:ea typeface="Open Sans" panose="020B0606030504020204" pitchFamily="34" charset="0"/>
                <a:cs typeface="Open Sans" panose="020B0606030504020204" pitchFamily="34" charset="0"/>
              </a:rPr>
              <a:t> doet dit samen met ruim 400 aangesloten organisaties.</a:t>
            </a:r>
          </a:p>
          <a:p>
            <a:pPr marL="0" indent="0">
              <a:buClr>
                <a:srgbClr val="F19520"/>
              </a:buClr>
              <a:buFont typeface="Wingdings" panose="05000000000000000000" pitchFamily="2" charset="2"/>
              <a:buNone/>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U kunt lid worden van de vereniging </a:t>
            </a:r>
            <a:r>
              <a:rPr lang="nl-NL" sz="1200" dirty="0" err="1">
                <a:latin typeface="Open Sans" panose="020B0606030504020204" pitchFamily="34" charset="0"/>
                <a:ea typeface="Open Sans" panose="020B0606030504020204" pitchFamily="34" charset="0"/>
                <a:cs typeface="Open Sans" panose="020B0606030504020204" pitchFamily="34" charset="0"/>
              </a:rPr>
              <a:t>MantelzorgNL</a:t>
            </a:r>
            <a:r>
              <a:rPr lang="nl-NL" sz="1200" dirty="0">
                <a:latin typeface="Open Sans" panose="020B0606030504020204" pitchFamily="34" charset="0"/>
                <a:ea typeface="Open Sans" panose="020B0606030504020204" pitchFamily="34" charset="0"/>
                <a:cs typeface="Open Sans" panose="020B0606030504020204" pitchFamily="34" charset="0"/>
              </a:rPr>
              <a:t>. Zo steunt u de vereniging en ontvangt u 3x per jaar het magazine </a:t>
            </a:r>
            <a:r>
              <a:rPr lang="nl-NL" sz="1200" dirty="0" err="1">
                <a:latin typeface="Open Sans" panose="020B0606030504020204" pitchFamily="34" charset="0"/>
                <a:ea typeface="Open Sans" panose="020B0606030504020204" pitchFamily="34" charset="0"/>
                <a:cs typeface="Open Sans" panose="020B0606030504020204" pitchFamily="34" charset="0"/>
              </a:rPr>
              <a:t>MantelKRACHT</a:t>
            </a:r>
            <a:r>
              <a:rPr lang="nl-NL" sz="1200" dirty="0">
                <a:latin typeface="Open Sans" panose="020B0606030504020204" pitchFamily="34" charset="0"/>
                <a:ea typeface="Open Sans" panose="020B0606030504020204" pitchFamily="34" charset="0"/>
                <a:cs typeface="Open Sans" panose="020B0606030504020204" pitchFamily="34" charset="0"/>
              </a:rPr>
              <a:t>. Ook heeft u recht op gratis </a:t>
            </a:r>
            <a:r>
              <a:rPr lang="nl-NL" sz="1200" dirty="0" err="1">
                <a:latin typeface="Open Sans" panose="020B0606030504020204" pitchFamily="34" charset="0"/>
                <a:ea typeface="Open Sans" panose="020B0606030504020204" pitchFamily="34" charset="0"/>
                <a:cs typeface="Open Sans" panose="020B0606030504020204" pitchFamily="34" charset="0"/>
              </a:rPr>
              <a:t>webinars</a:t>
            </a:r>
            <a:r>
              <a:rPr lang="nl-NL" sz="1200" dirty="0">
                <a:latin typeface="Open Sans" panose="020B0606030504020204" pitchFamily="34" charset="0"/>
                <a:ea typeface="Open Sans" panose="020B0606030504020204" pitchFamily="34" charset="0"/>
                <a:cs typeface="Open Sans" panose="020B0606030504020204" pitchFamily="34" charset="0"/>
              </a:rPr>
              <a:t> over verschillende mantelzorgonderwerpen (</a:t>
            </a:r>
            <a:r>
              <a:rPr lang="nl-NL" sz="1200" dirty="0" err="1">
                <a:latin typeface="Open Sans" panose="020B0606030504020204" pitchFamily="34" charset="0"/>
                <a:ea typeface="Open Sans" panose="020B0606030504020204" pitchFamily="34" charset="0"/>
                <a:cs typeface="Open Sans" panose="020B0606030504020204" pitchFamily="34" charset="0"/>
              </a:rPr>
              <a:t>webinars</a:t>
            </a:r>
            <a:r>
              <a:rPr lang="nl-NL" sz="1200" dirty="0">
                <a:latin typeface="Open Sans" panose="020B0606030504020204" pitchFamily="34" charset="0"/>
                <a:ea typeface="Open Sans" panose="020B0606030504020204" pitchFamily="34" charset="0"/>
                <a:cs typeface="Open Sans" panose="020B0606030504020204" pitchFamily="34" charset="0"/>
              </a:rPr>
              <a:t> zijn online workshops).</a:t>
            </a:r>
          </a:p>
          <a:p>
            <a:pPr marL="0" indent="0">
              <a:buClr>
                <a:srgbClr val="F19520"/>
              </a:buClr>
              <a:buFont typeface="Wingdings" panose="05000000000000000000" pitchFamily="2" charset="2"/>
              <a:buNone/>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a:t>
            </a:r>
            <a:r>
              <a:rPr lang="nl-NL" sz="1200" dirty="0" err="1">
                <a:latin typeface="Open Sans" panose="020B0606030504020204" pitchFamily="34" charset="0"/>
                <a:ea typeface="Open Sans" panose="020B0606030504020204" pitchFamily="34" charset="0"/>
                <a:cs typeface="Open Sans" panose="020B0606030504020204" pitchFamily="34" charset="0"/>
              </a:rPr>
              <a:t>MantelzorgNL</a:t>
            </a:r>
            <a:r>
              <a:rPr lang="nl-NL" sz="1200" dirty="0">
                <a:latin typeface="Open Sans" panose="020B0606030504020204" pitchFamily="34" charset="0"/>
                <a:ea typeface="Open Sans" panose="020B0606030504020204" pitchFamily="34" charset="0"/>
                <a:cs typeface="Open Sans" panose="020B0606030504020204" pitchFamily="34" charset="0"/>
              </a:rPr>
              <a:t> in een paar zinnen: ‘</a:t>
            </a:r>
            <a:r>
              <a:rPr lang="nl-NL" b="0" i="0" dirty="0" err="1">
                <a:solidFill>
                  <a:srgbClr val="0F0F0F"/>
                </a:solidFill>
                <a:effectLst/>
                <a:latin typeface="Roboto" panose="02000000000000000000" pitchFamily="2" charset="0"/>
              </a:rPr>
              <a:t>MantelzorgNL</a:t>
            </a:r>
            <a:r>
              <a:rPr lang="nl-NL" b="0" i="0" dirty="0">
                <a:solidFill>
                  <a:srgbClr val="0F0F0F"/>
                </a:solidFill>
                <a:effectLst/>
                <a:latin typeface="Roboto" panose="02000000000000000000" pitchFamily="2" charset="0"/>
              </a:rPr>
              <a:t> is de landelijke vereniging die opkomt voor iedereen die belangeloos zorgt voor een naaste. Wij zetten ons met hart en hoofd in voor alle mantelzorgers in Nederland en behartigen hun belangen. Wij zijn de spin in het web die mensen en organisaties aan elkaar verbindt. Samen met bijna [inmiddels ruim] 400 aangesloten organisaties bieden we informatie, advies en steun aan mantelzorgers.</a:t>
            </a:r>
            <a:r>
              <a:rPr lang="nl-NL" sz="1200" dirty="0">
                <a:latin typeface="Open Sans" panose="020B0606030504020204" pitchFamily="34" charset="0"/>
                <a:ea typeface="Open Sans" panose="020B0606030504020204" pitchFamily="34" charset="0"/>
                <a:cs typeface="Open Sans" panose="020B0606030504020204" pitchFamily="34" charset="0"/>
              </a:rPr>
              <a:t>’</a:t>
            </a:r>
          </a:p>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6</a:t>
            </a:fld>
            <a:endParaRPr lang="nl-NL"/>
          </a:p>
        </p:txBody>
      </p:sp>
    </p:spTree>
    <p:extLst>
      <p:ext uri="{BB962C8B-B14F-4D97-AF65-F5344CB8AC3E}">
        <p14:creationId xmlns:p14="http://schemas.microsoft.com/office/powerpoint/2010/main" val="3117787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rgbClr val="F19520"/>
              </a:buClr>
            </a:pPr>
            <a:r>
              <a:rPr lang="nl-NL" sz="1200" kern="100" dirty="0">
                <a:effectLst/>
                <a:latin typeface="Open Sans" panose="020B0606030504020204" pitchFamily="34" charset="0"/>
                <a:ea typeface="Open Sans" panose="020B0606030504020204" pitchFamily="34" charset="0"/>
                <a:cs typeface="Open Sans" panose="020B0606030504020204" pitchFamily="34" charset="0"/>
              </a:rPr>
              <a:t>U vindt op mantelzorg.nl onder andere informatie over:</a:t>
            </a:r>
          </a:p>
          <a:p>
            <a:pPr>
              <a:buClr>
                <a:srgbClr val="F19520"/>
              </a:buClr>
            </a:pPr>
            <a:endParaRPr lang="nl-NL" sz="1200" kern="1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Geldzaken, met onderwerpen zoals ‘Mantelzorgvergoedingen door zorgverzekeraars’.</a:t>
            </a:r>
          </a:p>
          <a:p>
            <a:pPr marL="0" indent="0">
              <a:buClr>
                <a:srgbClr val="F19520"/>
              </a:buClr>
              <a:buFont typeface="Wingdings" panose="05000000000000000000" pitchFamily="2" charset="2"/>
              <a:buNone/>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Wonen, met onderwerpen zoals ‘Woningaanpassing’.</a:t>
            </a:r>
          </a:p>
          <a:p>
            <a:pPr marL="0" indent="0">
              <a:buClr>
                <a:srgbClr val="F19520"/>
              </a:buClr>
              <a:buFont typeface="Wingdings" panose="05000000000000000000" pitchFamily="2" charset="2"/>
              <a:buNone/>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Werk, met onderwerpen zoals ‘Verlofregelingen voor mantelzorgers’.</a:t>
            </a:r>
          </a:p>
          <a:p>
            <a:pPr marL="0" indent="0">
              <a:buClr>
                <a:srgbClr val="F19520"/>
              </a:buClr>
              <a:buFont typeface="Wingdings" panose="05000000000000000000" pitchFamily="2" charset="2"/>
              <a:buNone/>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Steun en advies, met onderwerpen zoals ‘Overzicht van gratis apps voor mantelzorgers’.</a:t>
            </a:r>
          </a:p>
          <a:p>
            <a:pPr marL="0" indent="0">
              <a:buClr>
                <a:srgbClr val="F19520"/>
              </a:buClr>
              <a:buFont typeface="Wingdings" panose="05000000000000000000" pitchFamily="2" charset="2"/>
              <a:buNone/>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Nadenken over later, met onderwerpen zoals ‘Ik heb geen kinderen, wie zorgt er straks voor mij?’</a:t>
            </a:r>
          </a:p>
          <a:p>
            <a:pPr marL="0" indent="0">
              <a:buClr>
                <a:srgbClr val="F19520"/>
              </a:buClr>
              <a:buFont typeface="Wingdings" panose="05000000000000000000" pitchFamily="2" charset="2"/>
              <a:buNone/>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Vervangende zorg, met onderwerpen zoals ‘Mantelzorg en vakantie’.</a:t>
            </a:r>
          </a:p>
          <a:p>
            <a:pPr marL="0" indent="0">
              <a:buClr>
                <a:srgbClr val="F19520"/>
              </a:buClr>
              <a:buFont typeface="Wingdings" panose="05000000000000000000" pitchFamily="2" charset="2"/>
              <a:buNone/>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Technologie in de zorg, met onderwerpen zoals ‘Zorgrobots’.</a:t>
            </a:r>
          </a:p>
          <a:p>
            <a:pPr marL="0" indent="0">
              <a:buClr>
                <a:srgbClr val="F19520"/>
              </a:buClr>
              <a:buFont typeface="Wingdings" panose="05000000000000000000" pitchFamily="2" charset="2"/>
              <a:buNone/>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Gezond mantelzorgen, met onderwerpen zoals ‘Overbelasting en mantelzorg’.</a:t>
            </a:r>
          </a:p>
          <a:p>
            <a:pPr marL="0" indent="0">
              <a:buClr>
                <a:srgbClr val="F19520"/>
              </a:buClr>
              <a:buFont typeface="Wingdings" panose="05000000000000000000" pitchFamily="2" charset="2"/>
              <a:buNone/>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F19520"/>
              </a:buClr>
              <a:buFont typeface="Wingdings" panose="05000000000000000000" pitchFamily="2" charset="2"/>
              <a:buNone/>
            </a:pPr>
            <a:r>
              <a:rPr lang="nl-NL" sz="1200" dirty="0">
                <a:latin typeface="Open Sans" panose="020B0606030504020204" pitchFamily="34" charset="0"/>
                <a:ea typeface="Open Sans" panose="020B0606030504020204" pitchFamily="34" charset="0"/>
                <a:cs typeface="Open Sans" panose="020B0606030504020204" pitchFamily="34" charset="0"/>
              </a:rPr>
              <a:t>- Samenwerken met zorgverleners, met onderwerpen zoals ‘Samenwerken met je huisarts: 8 tips’.</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7</a:t>
            </a:fld>
            <a:endParaRPr lang="nl-NL"/>
          </a:p>
        </p:txBody>
      </p:sp>
    </p:spTree>
    <p:extLst>
      <p:ext uri="{BB962C8B-B14F-4D97-AF65-F5344CB8AC3E}">
        <p14:creationId xmlns:p14="http://schemas.microsoft.com/office/powerpoint/2010/main" val="177634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Klik op de afbeelding om naar de startpagina te gaan als u dat wilt (URL-adres pagina: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https://www.mantelzorg.nl/</a:t>
            </a:r>
            <a:r>
              <a:rPr lang="nl-NL" dirty="0"/>
              <a:t>).</a:t>
            </a:r>
          </a:p>
          <a:p>
            <a:pPr marL="0" indent="0">
              <a:buFont typeface="Arial" panose="020B0604020202020204" pitchFamily="34" charset="0"/>
              <a:buNone/>
            </a:pPr>
            <a:endParaRPr lang="nl-NL" dirty="0"/>
          </a:p>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8</a:t>
            </a:fld>
            <a:endParaRPr lang="nl-NL"/>
          </a:p>
        </p:txBody>
      </p:sp>
    </p:spTree>
    <p:extLst>
      <p:ext uri="{BB962C8B-B14F-4D97-AF65-F5344CB8AC3E}">
        <p14:creationId xmlns:p14="http://schemas.microsoft.com/office/powerpoint/2010/main" val="368897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9</a:t>
            </a:fld>
            <a:endParaRPr lang="nl-NL"/>
          </a:p>
        </p:txBody>
      </p:sp>
    </p:spTree>
    <p:extLst>
      <p:ext uri="{BB962C8B-B14F-4D97-AF65-F5344CB8AC3E}">
        <p14:creationId xmlns:p14="http://schemas.microsoft.com/office/powerpoint/2010/main" val="21633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Klik op de afbeelding om naar de webpagina te gaan als u dat wilt (URL-adres pagina: </a:t>
            </a:r>
            <a:r>
              <a:rPr lang="nl-NL"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https://www.mantelzorg.nl/organisatie-in-de-buurt/</a:t>
            </a:r>
            <a:r>
              <a:rPr lang="nl-NL" dirty="0"/>
              <a:t>).</a:t>
            </a:r>
          </a:p>
          <a:p>
            <a:pPr marL="0" indent="0">
              <a:buFont typeface="Arial" panose="020B0604020202020204" pitchFamily="34" charset="0"/>
              <a:buNone/>
            </a:pPr>
            <a:endParaRPr lang="nl-NL" dirty="0"/>
          </a:p>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10</a:t>
            </a:fld>
            <a:endParaRPr lang="nl-NL"/>
          </a:p>
        </p:txBody>
      </p:sp>
    </p:spTree>
    <p:extLst>
      <p:ext uri="{BB962C8B-B14F-4D97-AF65-F5344CB8AC3E}">
        <p14:creationId xmlns:p14="http://schemas.microsoft.com/office/powerpoint/2010/main" val="383632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EBF22-799E-87C4-63AB-1EECFDD2D54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FE4C434-41FB-CE3D-9013-EDA5B522309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AB1D7B-5631-BA4C-D145-0FDA50793656}"/>
              </a:ext>
            </a:extLst>
          </p:cNvPr>
          <p:cNvSpPr>
            <a:spLocks noGrp="1"/>
          </p:cNvSpPr>
          <p:nvPr>
            <p:ph type="body" idx="1"/>
          </p:nvPr>
        </p:nvSpPr>
        <p:spPr/>
        <p:txBody>
          <a:bodyPr/>
          <a:lstStyle/>
          <a:p>
            <a:pPr algn="l">
              <a:spcAft>
                <a:spcPts val="0"/>
              </a:spcAft>
            </a:pPr>
            <a:r>
              <a:rPr lang="nl-NL" b="0" i="0" dirty="0">
                <a:solidFill>
                  <a:srgbClr val="11100F"/>
                </a:solidFill>
                <a:effectLst/>
                <a:latin typeface="Arial" panose="020B0604020202020204" pitchFamily="34" charset="0"/>
              </a:rPr>
              <a:t>‘De informatie op de website is […] ook toegankelijk voor mensen die de Nederlandse taal niet goed machtig zijn en als mantelzorger wel hun weg moeten vinden in het Nederlandse zorg- en </a:t>
            </a:r>
            <a:r>
              <a:rPr lang="nl-NL" b="0" i="0" dirty="0" err="1">
                <a:solidFill>
                  <a:srgbClr val="11100F"/>
                </a:solidFill>
                <a:effectLst/>
                <a:latin typeface="Arial" panose="020B0604020202020204" pitchFamily="34" charset="0"/>
              </a:rPr>
              <a:t>welzijnsysteem</a:t>
            </a:r>
            <a:r>
              <a:rPr lang="nl-NL" b="0" i="0" dirty="0">
                <a:solidFill>
                  <a:srgbClr val="11100F"/>
                </a:solidFill>
                <a:effectLst/>
                <a:latin typeface="Arial" panose="020B0604020202020204" pitchFamily="34" charset="0"/>
              </a:rPr>
              <a:t>. Delen van de website zijn daarom vertaald in het </a:t>
            </a:r>
            <a:r>
              <a:rPr lang="nl-NL" b="0" i="0" u="sng" dirty="0">
                <a:solidFill>
                  <a:srgbClr val="2170CA"/>
                </a:solidFill>
                <a:effectLst/>
                <a:latin typeface="Arial" panose="020B0604020202020204" pitchFamily="34" charset="0"/>
                <a:hlinkClick r:id="rId3"/>
              </a:rPr>
              <a:t>Mandarijn</a:t>
            </a:r>
            <a:r>
              <a:rPr lang="nl-NL" b="0" i="0" dirty="0">
                <a:solidFill>
                  <a:srgbClr val="11100F"/>
                </a:solidFill>
                <a:effectLst/>
                <a:latin typeface="Arial" panose="020B0604020202020204" pitchFamily="34" charset="0"/>
              </a:rPr>
              <a:t>, </a:t>
            </a:r>
            <a:r>
              <a:rPr lang="nl-NL" b="0" i="0" u="sng" dirty="0">
                <a:solidFill>
                  <a:srgbClr val="2170CA"/>
                </a:solidFill>
                <a:effectLst/>
                <a:latin typeface="Arial" panose="020B0604020202020204" pitchFamily="34" charset="0"/>
                <a:hlinkClick r:id="rId4"/>
              </a:rPr>
              <a:t>Farsi</a:t>
            </a:r>
            <a:r>
              <a:rPr lang="nl-NL" b="0" i="0" dirty="0">
                <a:solidFill>
                  <a:srgbClr val="11100F"/>
                </a:solidFill>
                <a:effectLst/>
                <a:latin typeface="Arial" panose="020B0604020202020204" pitchFamily="34" charset="0"/>
              </a:rPr>
              <a:t>, </a:t>
            </a:r>
            <a:r>
              <a:rPr lang="nl-NL" b="0" i="0" u="sng" dirty="0">
                <a:solidFill>
                  <a:srgbClr val="2170CA"/>
                </a:solidFill>
                <a:effectLst/>
                <a:latin typeface="Arial" panose="020B0604020202020204" pitchFamily="34" charset="0"/>
                <a:hlinkClick r:id="rId5"/>
              </a:rPr>
              <a:t>Turks</a:t>
            </a:r>
            <a:r>
              <a:rPr lang="nl-NL" b="0" i="0" dirty="0">
                <a:solidFill>
                  <a:srgbClr val="11100F"/>
                </a:solidFill>
                <a:effectLst/>
                <a:latin typeface="Arial" panose="020B0604020202020204" pitchFamily="34" charset="0"/>
              </a:rPr>
              <a:t> en </a:t>
            </a:r>
            <a:r>
              <a:rPr lang="nl-NL" b="0" i="0" u="sng" dirty="0">
                <a:solidFill>
                  <a:srgbClr val="2170CA"/>
                </a:solidFill>
                <a:effectLst/>
                <a:latin typeface="Arial" panose="020B0604020202020204" pitchFamily="34" charset="0"/>
                <a:hlinkClick r:id="rId6"/>
              </a:rPr>
              <a:t>Arabisch</a:t>
            </a:r>
            <a:r>
              <a:rPr lang="nl-NL" b="0" i="0" dirty="0">
                <a:solidFill>
                  <a:srgbClr val="11100F"/>
                </a:solidFill>
                <a:effectLst/>
                <a:latin typeface="Arial" panose="020B0604020202020204" pitchFamily="34" charset="0"/>
              </a:rPr>
              <a:t>. Via het icoontje met ‘NL’ rechtsboven, kom je op deze sites terecht.</a:t>
            </a:r>
            <a:endParaRPr lang="nl-NL" b="0" i="0" dirty="0">
              <a:solidFill>
                <a:srgbClr val="111645"/>
              </a:solidFill>
              <a:effectLst/>
              <a:latin typeface="DM Sans" pitchFamily="2" charset="0"/>
            </a:endParaRPr>
          </a:p>
          <a:p>
            <a:pPr algn="l">
              <a:spcAft>
                <a:spcPts val="0"/>
              </a:spcAft>
            </a:pPr>
            <a:r>
              <a:rPr lang="nl-NL" b="0" i="0" dirty="0">
                <a:solidFill>
                  <a:srgbClr val="11100F"/>
                </a:solidFill>
                <a:effectLst/>
                <a:latin typeface="Arial" panose="020B0604020202020204" pitchFamily="34" charset="0"/>
              </a:rPr>
              <a:t> </a:t>
            </a:r>
            <a:endParaRPr lang="nl-NL" b="0" i="0" dirty="0">
              <a:solidFill>
                <a:srgbClr val="111645"/>
              </a:solidFill>
              <a:effectLst/>
              <a:latin typeface="DM Sans" pitchFamily="2" charset="0"/>
            </a:endParaRPr>
          </a:p>
          <a:p>
            <a:pPr algn="l">
              <a:spcAft>
                <a:spcPts val="0"/>
              </a:spcAft>
            </a:pPr>
            <a:r>
              <a:rPr lang="nl-NL" b="0" i="0" dirty="0">
                <a:solidFill>
                  <a:srgbClr val="11100F"/>
                </a:solidFill>
                <a:effectLst/>
                <a:latin typeface="Arial" panose="020B0604020202020204" pitchFamily="34" charset="0"/>
              </a:rPr>
              <a:t>Je vindt op deze sites in de verschillende talen informatie over wat mantelzorg is, hoe pgb werkt en wat voor zorg- en ondersteuning er voor mantelzorgers is. Maar ook over wonen en waar je hulp kunt regelen als de zorg te zwaar wordt.</a:t>
            </a:r>
            <a:endParaRPr lang="nl-NL" b="0" i="0" dirty="0">
              <a:solidFill>
                <a:srgbClr val="111645"/>
              </a:solidFill>
              <a:effectLst/>
              <a:latin typeface="DM Sans" pitchFamily="2" charset="0"/>
            </a:endParaRPr>
          </a:p>
          <a:p>
            <a:pPr algn="l">
              <a:spcAft>
                <a:spcPts val="0"/>
              </a:spcAft>
            </a:pPr>
            <a:r>
              <a:rPr lang="nl-NL" b="0" i="0" dirty="0">
                <a:solidFill>
                  <a:srgbClr val="11100F"/>
                </a:solidFill>
                <a:effectLst/>
                <a:latin typeface="Arial" panose="020B0604020202020204" pitchFamily="34" charset="0"/>
              </a:rPr>
              <a:t> </a:t>
            </a:r>
            <a:endParaRPr lang="nl-NL" b="0" i="0" dirty="0">
              <a:solidFill>
                <a:srgbClr val="111645"/>
              </a:solidFill>
              <a:effectLst/>
              <a:latin typeface="DM Sans" pitchFamily="2" charset="0"/>
            </a:endParaRPr>
          </a:p>
          <a:p>
            <a:pPr algn="l">
              <a:spcAft>
                <a:spcPts val="0"/>
              </a:spcAft>
            </a:pPr>
            <a:r>
              <a:rPr lang="nl-NL" b="0" i="0" dirty="0">
                <a:solidFill>
                  <a:srgbClr val="11100F"/>
                </a:solidFill>
                <a:effectLst/>
                <a:latin typeface="Arial" panose="020B0604020202020204" pitchFamily="34" charset="0"/>
              </a:rPr>
              <a:t>Er zijn ook animatiefilmpjes waar informatie over mantelzorg in verschillende talen wordt uitgelegd. En je kunt ervaringsverhalen lezen van Turkse en Marokkaanse mantelzorgers.’</a:t>
            </a:r>
            <a:endParaRPr lang="nl-NL" b="0" i="0" dirty="0">
              <a:solidFill>
                <a:srgbClr val="111645"/>
              </a:solidFill>
              <a:effectLst/>
              <a:latin typeface="DM Sans" pitchFamily="2" charset="0"/>
            </a:endParaRPr>
          </a:p>
          <a:p>
            <a:pPr marL="0" indent="0">
              <a:buFont typeface="Arial" panose="020B0604020202020204" pitchFamily="34" charset="0"/>
              <a:buNone/>
            </a:pPr>
            <a:endParaRPr lang="nl-NL" dirty="0"/>
          </a:p>
          <a:p>
            <a:endParaRPr lang="nl-NL" dirty="0"/>
          </a:p>
        </p:txBody>
      </p:sp>
      <p:sp>
        <p:nvSpPr>
          <p:cNvPr id="4" name="Tijdelijke aanduiding voor dianummer 3">
            <a:extLst>
              <a:ext uri="{FF2B5EF4-FFF2-40B4-BE49-F238E27FC236}">
                <a16:creationId xmlns:a16="http://schemas.microsoft.com/office/drawing/2014/main" id="{EB82FC9D-6F51-ABA3-046E-27C4BFC2F5D5}"/>
              </a:ext>
            </a:extLst>
          </p:cNvPr>
          <p:cNvSpPr>
            <a:spLocks noGrp="1"/>
          </p:cNvSpPr>
          <p:nvPr>
            <p:ph type="sldNum" sz="quarter" idx="5"/>
          </p:nvPr>
        </p:nvSpPr>
        <p:spPr/>
        <p:txBody>
          <a:bodyPr/>
          <a:lstStyle/>
          <a:p>
            <a:fld id="{D985300E-F26F-4610-B37F-23FBDD69C691}" type="slidenum">
              <a:rPr lang="nl-NL" smtClean="0"/>
              <a:t>11</a:t>
            </a:fld>
            <a:endParaRPr lang="nl-NL"/>
          </a:p>
        </p:txBody>
      </p:sp>
    </p:spTree>
    <p:extLst>
      <p:ext uri="{BB962C8B-B14F-4D97-AF65-F5344CB8AC3E}">
        <p14:creationId xmlns:p14="http://schemas.microsoft.com/office/powerpoint/2010/main" val="21763646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Afbeelding met tekst, computer, computer&#10;&#10;Automatisch gegenereerde beschrijving">
            <a:extLst>
              <a:ext uri="{FF2B5EF4-FFF2-40B4-BE49-F238E27FC236}">
                <a16:creationId xmlns:a16="http://schemas.microsoft.com/office/drawing/2014/main" id="{99FB4FC8-9369-45C8-9C8E-887922E0D218}"/>
              </a:ext>
            </a:extLst>
          </p:cNvPr>
          <p:cNvPicPr>
            <a:picLocks noChangeAspect="1"/>
          </p:cNvPicPr>
          <p:nvPr userDrawn="1"/>
        </p:nvPicPr>
        <p:blipFill rotWithShape="1">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8589" t="4681" r="18312" b="43721"/>
          <a:stretch/>
        </p:blipFill>
        <p:spPr>
          <a:xfrm>
            <a:off x="0" y="0"/>
            <a:ext cx="12192000" cy="6530109"/>
          </a:xfrm>
          <a:prstGeom prst="rect">
            <a:avLst/>
          </a:prstGeom>
        </p:spPr>
      </p:pic>
      <p:sp>
        <p:nvSpPr>
          <p:cNvPr id="2" name="Titel 1">
            <a:extLst>
              <a:ext uri="{FF2B5EF4-FFF2-40B4-BE49-F238E27FC236}">
                <a16:creationId xmlns:a16="http://schemas.microsoft.com/office/drawing/2014/main" id="{B52426F1-A5A8-427C-B0DC-EDAD9E189993}"/>
              </a:ext>
            </a:extLst>
          </p:cNvPr>
          <p:cNvSpPr>
            <a:spLocks noGrp="1"/>
          </p:cNvSpPr>
          <p:nvPr>
            <p:ph type="ctrTitle"/>
          </p:nvPr>
        </p:nvSpPr>
        <p:spPr>
          <a:xfrm>
            <a:off x="1524000" y="1122363"/>
            <a:ext cx="9144000" cy="2387600"/>
          </a:xfrm>
        </p:spPr>
        <p:txBody>
          <a:bodyPr anchor="ctr" anchorCtr="0"/>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48E1B741-08CA-4CF6-BB02-DF99CA9C9B92}"/>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9042376-887C-4CC1-9558-AB34E87A3BA8}"/>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15-2-2024</a:t>
            </a:fld>
            <a:endParaRPr lang="nl-NL"/>
          </a:p>
        </p:txBody>
      </p:sp>
      <p:sp>
        <p:nvSpPr>
          <p:cNvPr id="5" name="Tijdelijke aanduiding voor voettekst 4">
            <a:extLst>
              <a:ext uri="{FF2B5EF4-FFF2-40B4-BE49-F238E27FC236}">
                <a16:creationId xmlns:a16="http://schemas.microsoft.com/office/drawing/2014/main" id="{DF6D69B1-2065-418B-9FD9-FF93F164AA7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ACDB2BAD-6605-46DB-93A3-D55E6F7B30BA}"/>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pic>
        <p:nvPicPr>
          <p:cNvPr id="8" name="Afbeelding 7">
            <a:extLst>
              <a:ext uri="{FF2B5EF4-FFF2-40B4-BE49-F238E27FC236}">
                <a16:creationId xmlns:a16="http://schemas.microsoft.com/office/drawing/2014/main" id="{457579F6-A375-4702-B11E-0B84B933B7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5142" y="161593"/>
            <a:ext cx="857058" cy="857058"/>
          </a:xfrm>
          <a:prstGeom prst="rect">
            <a:avLst/>
          </a:prstGeom>
        </p:spPr>
      </p:pic>
    </p:spTree>
    <p:extLst>
      <p:ext uri="{BB962C8B-B14F-4D97-AF65-F5344CB8AC3E}">
        <p14:creationId xmlns:p14="http://schemas.microsoft.com/office/powerpoint/2010/main" val="317891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8BAA7-E4F2-4EA2-9A6D-8E50A7234CD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33F5673-05AD-4C09-AAF9-1E3498FC5EA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824157-B283-4F6D-9982-AB476EA807B1}"/>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15-2-2024</a:t>
            </a:fld>
            <a:endParaRPr lang="nl-NL"/>
          </a:p>
        </p:txBody>
      </p:sp>
      <p:sp>
        <p:nvSpPr>
          <p:cNvPr id="5" name="Tijdelijke aanduiding voor voettekst 4">
            <a:extLst>
              <a:ext uri="{FF2B5EF4-FFF2-40B4-BE49-F238E27FC236}">
                <a16:creationId xmlns:a16="http://schemas.microsoft.com/office/drawing/2014/main" id="{08FE1A9C-389B-404A-B6B3-B28BEA1AAA5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7791138-4081-46BD-BDDF-141DBA4133F1}"/>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199042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AE9B848-4673-4589-ADD0-1A8EE6291F6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AE30C47-8845-4C16-B4E3-FC3D27DB63F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EC4787-1C86-48BF-989C-86F9AF46A699}"/>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15-2-2024</a:t>
            </a:fld>
            <a:endParaRPr lang="nl-NL"/>
          </a:p>
        </p:txBody>
      </p:sp>
      <p:sp>
        <p:nvSpPr>
          <p:cNvPr id="5" name="Tijdelijke aanduiding voor voettekst 4">
            <a:extLst>
              <a:ext uri="{FF2B5EF4-FFF2-40B4-BE49-F238E27FC236}">
                <a16:creationId xmlns:a16="http://schemas.microsoft.com/office/drawing/2014/main" id="{500120BD-8B65-46A7-B66A-67A02085ED2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2D385359-0BE1-467E-A1F3-48BBB07BF740}"/>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50090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C6E8C-7BB0-4A8B-9EE0-5D1F576FFA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AA6329-60FE-4B25-8A22-BDC88D92B249}"/>
              </a:ext>
            </a:extLst>
          </p:cNvPr>
          <p:cNvSpPr>
            <a:spLocks noGrp="1"/>
          </p:cNvSpPr>
          <p:nvPr>
            <p:ph idx="1"/>
          </p:nvPr>
        </p:nvSpPr>
        <p:spPr/>
        <p:txBody>
          <a:bodyPr>
            <a:normAutofit/>
          </a:bodyPr>
          <a:lstStyle>
            <a:lvl1pPr>
              <a:lnSpc>
                <a:spcPct val="150000"/>
              </a:lnSpc>
              <a:defRPr sz="3600"/>
            </a:lvl1pPr>
            <a:lvl2pPr>
              <a:lnSpc>
                <a:spcPct val="150000"/>
              </a:lnSpc>
              <a:defRPr sz="3200"/>
            </a:lvl2pPr>
            <a:lvl3pPr>
              <a:lnSpc>
                <a:spcPct val="150000"/>
              </a:lnSpc>
              <a:defRPr sz="2800"/>
            </a:lvl3pPr>
            <a:lvl4pPr>
              <a:lnSpc>
                <a:spcPct val="150000"/>
              </a:lnSpc>
              <a:defRPr sz="2400"/>
            </a:lvl4pPr>
            <a:lvl5pPr>
              <a:lnSpc>
                <a:spcPct val="150000"/>
              </a:lnSpc>
              <a:defRPr sz="24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2581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23795-E773-4D96-B0AB-A736B3CD255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64C74A6-F460-460B-87E8-55123C9FD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D551561-6CD0-4E96-A92F-1AE513D88AAE}"/>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15-2-2024</a:t>
            </a:fld>
            <a:endParaRPr lang="nl-NL"/>
          </a:p>
        </p:txBody>
      </p:sp>
      <p:sp>
        <p:nvSpPr>
          <p:cNvPr id="5" name="Tijdelijke aanduiding voor voettekst 4">
            <a:extLst>
              <a:ext uri="{FF2B5EF4-FFF2-40B4-BE49-F238E27FC236}">
                <a16:creationId xmlns:a16="http://schemas.microsoft.com/office/drawing/2014/main" id="{8C728C79-8CBD-4731-98D1-4A2D476AF7F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BF5C1C60-D65A-45E0-BFF8-810EB42580EC}"/>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127511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18190-91DB-436F-BACE-A0F925F8D4F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FD8DC2-DFBF-4EF2-8376-E789092DC1A5}"/>
              </a:ext>
            </a:extLst>
          </p:cNvPr>
          <p:cNvSpPr>
            <a:spLocks noGrp="1"/>
          </p:cNvSpPr>
          <p:nvPr>
            <p:ph sz="half" idx="1"/>
          </p:nvPr>
        </p:nvSpPr>
        <p:spPr>
          <a:xfrm>
            <a:off x="838200" y="1825625"/>
            <a:ext cx="5181600" cy="4351338"/>
          </a:xfrm>
        </p:spPr>
        <p:txBody>
          <a:bodyPr/>
          <a:lstStyle>
            <a:lvl1pPr>
              <a:buClr>
                <a:srgbClr val="F4951F"/>
              </a:buClr>
              <a:defRPr/>
            </a:lvl1pPr>
            <a:lvl2pPr>
              <a:buClr>
                <a:srgbClr val="F4951F"/>
              </a:buClr>
              <a:defRPr/>
            </a:lvl2pPr>
            <a:lvl3pPr>
              <a:buClr>
                <a:srgbClr val="F4951F"/>
              </a:buClr>
              <a:defRPr/>
            </a:lvl3pPr>
            <a:lvl4pPr>
              <a:buClr>
                <a:srgbClr val="F4951F"/>
              </a:buClr>
              <a:defRPr/>
            </a:lvl4pPr>
            <a:lvl5pPr>
              <a:buClr>
                <a:srgbClr val="F4951F"/>
              </a:buCl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2184BBDD-18C5-4AD1-A605-50ABB4BFEF1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D2DEBC9-2150-4485-B174-8B949C611934}"/>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15-2-2024</a:t>
            </a:fld>
            <a:endParaRPr lang="nl-NL"/>
          </a:p>
        </p:txBody>
      </p:sp>
      <p:sp>
        <p:nvSpPr>
          <p:cNvPr id="6" name="Tijdelijke aanduiding voor voettekst 5">
            <a:extLst>
              <a:ext uri="{FF2B5EF4-FFF2-40B4-BE49-F238E27FC236}">
                <a16:creationId xmlns:a16="http://schemas.microsoft.com/office/drawing/2014/main" id="{FB618AC8-817C-4ABC-9F72-EC3480A855D9}"/>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3F33992F-1383-49F5-87AC-267741157047}"/>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3596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9B6A71-4402-4B59-A6EB-B17F60A6D1D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510D921-62F7-4835-BE8A-3DD365495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572B530-4B62-411E-96FE-AA577EF1649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3B58995-DAFB-4BAA-8210-73A20B6E2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6D2C0D9-BAAB-49FF-A10B-B9DFB3E2667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664ABE0-AE20-46AC-9B35-1DC192993B20}"/>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15-2-2024</a:t>
            </a:fld>
            <a:endParaRPr lang="nl-NL"/>
          </a:p>
        </p:txBody>
      </p:sp>
      <p:sp>
        <p:nvSpPr>
          <p:cNvPr id="8" name="Tijdelijke aanduiding voor voettekst 7">
            <a:extLst>
              <a:ext uri="{FF2B5EF4-FFF2-40B4-BE49-F238E27FC236}">
                <a16:creationId xmlns:a16="http://schemas.microsoft.com/office/drawing/2014/main" id="{394BA60F-B0C0-4949-B659-64A78205131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79AA2474-83B9-46C6-84F9-CFE2BDCCA4FA}"/>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93095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42041-01C5-4B32-9307-E8B6B136F9F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6612876-8C98-47DC-BFB3-7609B209D15C}"/>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15-2-2024</a:t>
            </a:fld>
            <a:endParaRPr lang="nl-NL"/>
          </a:p>
        </p:txBody>
      </p:sp>
      <p:sp>
        <p:nvSpPr>
          <p:cNvPr id="4" name="Tijdelijke aanduiding voor voettekst 3">
            <a:extLst>
              <a:ext uri="{FF2B5EF4-FFF2-40B4-BE49-F238E27FC236}">
                <a16:creationId xmlns:a16="http://schemas.microsoft.com/office/drawing/2014/main" id="{12233BFE-C336-4E05-A2C5-CB852400614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6FBA19A-D220-4EC3-8B5E-6347C019BC4E}"/>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128224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EAEAA5E-B86C-4064-B6D9-F90FC57503C0}"/>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15-2-2024</a:t>
            </a:fld>
            <a:endParaRPr lang="nl-NL"/>
          </a:p>
        </p:txBody>
      </p:sp>
      <p:sp>
        <p:nvSpPr>
          <p:cNvPr id="3" name="Tijdelijke aanduiding voor voettekst 2">
            <a:extLst>
              <a:ext uri="{FF2B5EF4-FFF2-40B4-BE49-F238E27FC236}">
                <a16:creationId xmlns:a16="http://schemas.microsoft.com/office/drawing/2014/main" id="{8BFB1548-6BE4-4A6B-B1EC-4C8E060FAFB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016D9DCD-61E9-4C81-B64F-688EFC19DF5D}"/>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400332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61455-B004-4CCC-B893-54353F307DC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64EB489-8FF0-4A51-9773-3EC752D80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5D8E74D-6846-4BE6-99C7-C92B2984A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1CFCF67-757C-4983-BB13-B0C1DF6F41BD}"/>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15-2-2024</a:t>
            </a:fld>
            <a:endParaRPr lang="nl-NL"/>
          </a:p>
        </p:txBody>
      </p:sp>
      <p:sp>
        <p:nvSpPr>
          <p:cNvPr id="6" name="Tijdelijke aanduiding voor voettekst 5">
            <a:extLst>
              <a:ext uri="{FF2B5EF4-FFF2-40B4-BE49-F238E27FC236}">
                <a16:creationId xmlns:a16="http://schemas.microsoft.com/office/drawing/2014/main" id="{980D9D0D-9E47-4FEF-800B-49055228590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97D92A56-F729-4971-80BC-4B577803F921}"/>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76300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D302E-98A9-47BA-B3CA-C3542F7D21E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3D4C62-7AAB-450B-979A-61F0CE2F1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154B938-7EE6-49B7-B70F-7E9126CD8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DFA71D-121C-46D0-A616-09308FB33D7C}"/>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15-2-2024</a:t>
            </a:fld>
            <a:endParaRPr lang="nl-NL"/>
          </a:p>
        </p:txBody>
      </p:sp>
      <p:sp>
        <p:nvSpPr>
          <p:cNvPr id="6" name="Tijdelijke aanduiding voor voettekst 5">
            <a:extLst>
              <a:ext uri="{FF2B5EF4-FFF2-40B4-BE49-F238E27FC236}">
                <a16:creationId xmlns:a16="http://schemas.microsoft.com/office/drawing/2014/main" id="{97DCEC96-9ED7-4BF8-B834-29E747171340}"/>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2E4E5873-4ED9-47B8-9564-7BF2B480DB3A}"/>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76838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0C00E4-A17A-4A50-9771-8C3CF3CD9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B2825A39-70DB-400A-B32E-5E5BAE9A6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Parallellogram 13">
            <a:extLst>
              <a:ext uri="{FF2B5EF4-FFF2-40B4-BE49-F238E27FC236}">
                <a16:creationId xmlns:a16="http://schemas.microsoft.com/office/drawing/2014/main" id="{23A23ADC-3749-4EC3-8D8E-BA9263538682}"/>
              </a:ext>
            </a:extLst>
          </p:cNvPr>
          <p:cNvSpPr/>
          <p:nvPr userDrawn="1"/>
        </p:nvSpPr>
        <p:spPr>
          <a:xfrm flipH="1">
            <a:off x="2" y="6522330"/>
            <a:ext cx="12191998" cy="335670"/>
          </a:xfrm>
          <a:prstGeom prst="rect">
            <a:avLst/>
          </a:prstGeom>
          <a:solidFill>
            <a:srgbClr val="692A7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C87E179D-389D-4EDE-B984-D003183B2E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16949" y="5258087"/>
            <a:ext cx="1130276" cy="1171719"/>
          </a:xfrm>
          <a:prstGeom prst="rect">
            <a:avLst/>
          </a:prstGeom>
        </p:spPr>
      </p:pic>
    </p:spTree>
    <p:extLst>
      <p:ext uri="{BB962C8B-B14F-4D97-AF65-F5344CB8AC3E}">
        <p14:creationId xmlns:p14="http://schemas.microsoft.com/office/powerpoint/2010/main" val="21774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F4951F"/>
        </a:buClr>
        <a:buFont typeface="Arial" panose="020B0604020202020204" pitchFamily="34" charset="0"/>
        <a:buChar char="•"/>
        <a:defRPr sz="2800" b="0" kern="1200">
          <a:solidFill>
            <a:srgbClr val="692A7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F4951F"/>
        </a:buClr>
        <a:buFont typeface="Arial" panose="020B0604020202020204" pitchFamily="34" charset="0"/>
        <a:buChar char="•"/>
        <a:defRPr sz="2400" b="0" kern="1200">
          <a:solidFill>
            <a:srgbClr val="692A7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F4951F"/>
        </a:buClr>
        <a:buFont typeface="Arial" panose="020B0604020202020204" pitchFamily="34" charset="0"/>
        <a:buChar char="•"/>
        <a:defRPr sz="2000" b="0" kern="1200">
          <a:solidFill>
            <a:srgbClr val="692A7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ntelzorg.nl/organisatie-in-de-buur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mantelzorg.n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digivitaler.nl/video-de-mantelzorglij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mantelzorg.n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digivitaler.nl/video-mantelzorg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831D7F5E-3174-F5F8-1784-3161A17F17F9}"/>
              </a:ext>
            </a:extLst>
          </p:cNvPr>
          <p:cNvSpPr txBox="1">
            <a:spLocks/>
          </p:cNvSpPr>
          <p:nvPr/>
        </p:nvSpPr>
        <p:spPr>
          <a:xfrm>
            <a:off x="838200" y="127120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Clr>
                <a:srgbClr val="F4951F"/>
              </a:buClr>
              <a:buFont typeface="Arial" panose="020B0604020202020204" pitchFamily="34" charset="0"/>
              <a:buChar char="•"/>
              <a:defRPr sz="2800" b="0" kern="1200">
                <a:solidFill>
                  <a:srgbClr val="692A7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F4951F"/>
              </a:buClr>
              <a:buFont typeface="Arial" panose="020B0604020202020204" pitchFamily="34" charset="0"/>
              <a:buChar char="•"/>
              <a:defRPr sz="2400" b="0" kern="1200">
                <a:solidFill>
                  <a:srgbClr val="692A7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F4951F"/>
              </a:buClr>
              <a:buFont typeface="Arial" panose="020B0604020202020204" pitchFamily="34" charset="0"/>
              <a:buChar char="•"/>
              <a:defRPr sz="2000" b="0" kern="1200">
                <a:solidFill>
                  <a:srgbClr val="692A7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sz="4000" dirty="0"/>
          </a:p>
          <a:p>
            <a:pPr marL="0" indent="0" algn="ctr">
              <a:buNone/>
            </a:pPr>
            <a:r>
              <a:rPr lang="nl-NL" sz="4000" dirty="0"/>
              <a:t>Aanwijzing vooraf voor de docent:</a:t>
            </a:r>
          </a:p>
          <a:p>
            <a:pPr marL="0" indent="0" algn="ctr">
              <a:buNone/>
            </a:pPr>
            <a:endParaRPr lang="nl-NL" dirty="0"/>
          </a:p>
          <a:p>
            <a:pPr marL="0" indent="0" algn="ctr">
              <a:buNone/>
            </a:pPr>
            <a:r>
              <a:rPr lang="nl-NL" dirty="0"/>
              <a:t>In de notitievelden onder de dia’s staat aanvullende informatie.</a:t>
            </a:r>
          </a:p>
          <a:p>
            <a:pPr marL="0" indent="0" algn="ctr">
              <a:buNone/>
            </a:pPr>
            <a:endParaRPr lang="nl-NL" dirty="0"/>
          </a:p>
          <a:p>
            <a:pPr marL="0" indent="0" algn="ctr">
              <a:buNone/>
            </a:pPr>
            <a:endParaRPr lang="nl-NL" dirty="0"/>
          </a:p>
          <a:p>
            <a:pPr algn="ctr"/>
            <a:endParaRPr lang="nl-NL" dirty="0"/>
          </a:p>
          <a:p>
            <a:pPr algn="ctr"/>
            <a:endParaRPr lang="nl-NL" dirty="0"/>
          </a:p>
        </p:txBody>
      </p:sp>
    </p:spTree>
    <p:extLst>
      <p:ext uri="{BB962C8B-B14F-4D97-AF65-F5344CB8AC3E}">
        <p14:creationId xmlns:p14="http://schemas.microsoft.com/office/powerpoint/2010/main" val="17069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10</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86A162A3-9210-CC2E-0D66-A5F8951E1078}"/>
              </a:ext>
            </a:extLst>
          </p:cNvPr>
          <p:cNvSpPr/>
          <p:nvPr/>
        </p:nvSpPr>
        <p:spPr>
          <a:xfrm>
            <a:off x="10749926" y="4987659"/>
            <a:ext cx="1442074" cy="1454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hlinkClick r:id="rId3"/>
            <a:extLst>
              <a:ext uri="{FF2B5EF4-FFF2-40B4-BE49-F238E27FC236}">
                <a16:creationId xmlns:a16="http://schemas.microsoft.com/office/drawing/2014/main" id="{598AB331-780A-968D-7242-F00CA1A4F44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7053" y="280971"/>
            <a:ext cx="10897893" cy="598735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5459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F5B88-47EA-4B13-A0EE-297304BAA15F}"/>
            </a:ext>
          </a:extLst>
        </p:cNvPr>
        <p:cNvGrpSpPr/>
        <p:nvPr/>
      </p:nvGrpSpPr>
      <p:grpSpPr>
        <a:xfrm>
          <a:off x="0" y="0"/>
          <a:ext cx="0" cy="0"/>
          <a:chOff x="0" y="0"/>
          <a:chExt cx="0" cy="0"/>
        </a:xfrm>
      </p:grpSpPr>
      <p:sp>
        <p:nvSpPr>
          <p:cNvPr id="6" name="Tijdelijke aanduiding voor dianummer 4">
            <a:extLst>
              <a:ext uri="{FF2B5EF4-FFF2-40B4-BE49-F238E27FC236}">
                <a16:creationId xmlns:a16="http://schemas.microsoft.com/office/drawing/2014/main" id="{42A96E74-785B-1FB6-241C-D91320214D5A}"/>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11</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F17E50E-EB30-2CDE-E63C-F689589AAAFA}"/>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6E99BA3F-5DC2-8262-58AF-58F6F9A78489}"/>
              </a:ext>
            </a:extLst>
          </p:cNvPr>
          <p:cNvSpPr/>
          <p:nvPr/>
        </p:nvSpPr>
        <p:spPr>
          <a:xfrm>
            <a:off x="10749926" y="4987659"/>
            <a:ext cx="1442074" cy="1454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hlinkClick r:id="rId3"/>
            <a:extLst>
              <a:ext uri="{FF2B5EF4-FFF2-40B4-BE49-F238E27FC236}">
                <a16:creationId xmlns:a16="http://schemas.microsoft.com/office/drawing/2014/main" id="{268F502F-8848-E7A5-04A6-939EA9EFFD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7053" y="280971"/>
            <a:ext cx="10897892" cy="598735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9842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12</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86A162A3-9210-CC2E-0D66-A5F8951E1078}"/>
              </a:ext>
            </a:extLst>
          </p:cNvPr>
          <p:cNvSpPr/>
          <p:nvPr/>
        </p:nvSpPr>
        <p:spPr>
          <a:xfrm>
            <a:off x="10749926" y="4987659"/>
            <a:ext cx="1442074" cy="1454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hlinkClick r:id="rId3"/>
            <a:extLst>
              <a:ext uri="{FF2B5EF4-FFF2-40B4-BE49-F238E27FC236}">
                <a16:creationId xmlns:a16="http://schemas.microsoft.com/office/drawing/2014/main" id="{2834F7D4-92FD-2A81-8E81-339A372770BC}"/>
              </a:ext>
            </a:extLst>
          </p:cNvPr>
          <p:cNvPicPr>
            <a:picLocks noChangeAspect="1"/>
          </p:cNvPicPr>
          <p:nvPr/>
        </p:nvPicPr>
        <p:blipFill>
          <a:blip r:embed="rId4"/>
          <a:stretch>
            <a:fillRect/>
          </a:stretch>
        </p:blipFill>
        <p:spPr>
          <a:xfrm>
            <a:off x="662738" y="216599"/>
            <a:ext cx="10866523" cy="6112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2095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13</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 name="Groep 2">
            <a:extLst>
              <a:ext uri="{FF2B5EF4-FFF2-40B4-BE49-F238E27FC236}">
                <a16:creationId xmlns:a16="http://schemas.microsoft.com/office/drawing/2014/main" id="{2B0451F5-BA56-3256-FBFD-EBAAF8604C72}"/>
              </a:ext>
            </a:extLst>
          </p:cNvPr>
          <p:cNvGrpSpPr/>
          <p:nvPr/>
        </p:nvGrpSpPr>
        <p:grpSpPr>
          <a:xfrm>
            <a:off x="2537093" y="1877800"/>
            <a:ext cx="7145523" cy="3122970"/>
            <a:chOff x="599168" y="696686"/>
            <a:chExt cx="6349319" cy="2776803"/>
          </a:xfrm>
        </p:grpSpPr>
        <p:sp>
          <p:nvSpPr>
            <p:cNvPr id="4" name="Rechthoek: afgeronde hoeken 3">
              <a:extLst>
                <a:ext uri="{FF2B5EF4-FFF2-40B4-BE49-F238E27FC236}">
                  <a16:creationId xmlns:a16="http://schemas.microsoft.com/office/drawing/2014/main" id="{5125BEEC-A973-1ED1-B749-445CFD92366D}"/>
                </a:ext>
              </a:extLst>
            </p:cNvPr>
            <p:cNvSpPr/>
            <p:nvPr/>
          </p:nvSpPr>
          <p:spPr>
            <a:xfrm>
              <a:off x="599168" y="696686"/>
              <a:ext cx="6349319" cy="2776803"/>
            </a:xfrm>
            <a:prstGeom prst="roundRect">
              <a:avLst>
                <a:gd name="adj" fmla="val 3868"/>
              </a:avLst>
            </a:prstGeom>
            <a:solidFill>
              <a:srgbClr val="EA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45F379F2-B197-54E7-E163-8C7E3E6B81F5}"/>
                </a:ext>
              </a:extLst>
            </p:cNvPr>
            <p:cNvSpPr txBox="1"/>
            <p:nvPr/>
          </p:nvSpPr>
          <p:spPr>
            <a:xfrm>
              <a:off x="795090" y="846374"/>
              <a:ext cx="6079790" cy="2554545"/>
            </a:xfrm>
            <a:prstGeom prst="rect">
              <a:avLst/>
            </a:prstGeom>
            <a:noFill/>
            <a:ln>
              <a:noFill/>
            </a:ln>
          </p:spPr>
          <p:txBody>
            <a:bodyPr wrap="square" lIns="0" rIns="36000" rtlCol="0">
              <a:spAutoFit/>
            </a:bodyPr>
            <a:lstStyle/>
            <a:p>
              <a:pPr marL="128905" marR="95250">
                <a:lnSpc>
                  <a:spcPct val="100000"/>
                </a:lnSpc>
                <a:spcBef>
                  <a:spcPts val="5"/>
                </a:spcBef>
              </a:pPr>
              <a:r>
                <a:rPr lang="nl-NL" sz="16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De Mantelzorglijn</a:t>
              </a:r>
            </a:p>
            <a:p>
              <a:pPr marL="128905" marR="95250">
                <a:lnSpc>
                  <a:spcPct val="100000"/>
                </a:lnSpc>
                <a:spcBef>
                  <a:spcPts val="5"/>
                </a:spcBef>
              </a:pPr>
              <a:r>
                <a:rPr lang="nl-NL" sz="1600" dirty="0">
                  <a:latin typeface="Open Sans" panose="020B0606030504020204" pitchFamily="34" charset="0"/>
                  <a:ea typeface="Open Sans" panose="020B0606030504020204" pitchFamily="34" charset="0"/>
                  <a:cs typeface="Open Sans" panose="020B0606030504020204" pitchFamily="34" charset="0"/>
                </a:rPr>
                <a:t>Heeft u een vraag over mantelzorg of heeft u juridisch advies nodig? Neem dan contact op met de Mantelzorglijn.</a:t>
              </a:r>
            </a:p>
            <a:p>
              <a:pPr marL="128905" marR="95250">
                <a:lnSpc>
                  <a:spcPct val="100000"/>
                </a:lnSpc>
                <a:spcBef>
                  <a:spcPts val="5"/>
                </a:spcBef>
              </a:pPr>
              <a:endParaRPr lang="nl-NL" sz="1600" dirty="0">
                <a:latin typeface="Open Sans" panose="020B0606030504020204" pitchFamily="34" charset="0"/>
                <a:ea typeface="Open Sans" panose="020B0606030504020204" pitchFamily="34" charset="0"/>
                <a:cs typeface="Open Sans" panose="020B0606030504020204" pitchFamily="34" charset="0"/>
              </a:endParaRPr>
            </a:p>
            <a:p>
              <a:pPr marL="414655" marR="95250" indent="-285750">
                <a:lnSpc>
                  <a:spcPct val="100000"/>
                </a:lnSpc>
                <a:spcBef>
                  <a:spcPts val="5"/>
                </a:spcBef>
                <a:buClr>
                  <a:srgbClr val="F094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Bel: 030-760 60 55</a:t>
              </a:r>
            </a:p>
            <a:p>
              <a:pPr marL="414655" marR="95250" indent="-285750">
                <a:lnSpc>
                  <a:spcPct val="100000"/>
                </a:lnSpc>
                <a:spcBef>
                  <a:spcPts val="5"/>
                </a:spcBef>
                <a:buClr>
                  <a:srgbClr val="F094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WhatsApp: 06 27 23 68 54</a:t>
              </a:r>
            </a:p>
            <a:p>
              <a:pPr marL="414655" marR="95250" indent="-285750">
                <a:lnSpc>
                  <a:spcPct val="100000"/>
                </a:lnSpc>
                <a:spcBef>
                  <a:spcPts val="5"/>
                </a:spcBef>
                <a:buClr>
                  <a:srgbClr val="F094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Mail: mantelzorglijn@mantelzorg.nl</a:t>
              </a:r>
            </a:p>
            <a:p>
              <a:pPr marL="128905" marR="95250">
                <a:lnSpc>
                  <a:spcPct val="100000"/>
                </a:lnSpc>
                <a:spcBef>
                  <a:spcPts val="5"/>
                </a:spcBef>
              </a:pPr>
              <a:endParaRPr lang="nl-NL" sz="1600" dirty="0">
                <a:latin typeface="Open Sans" panose="020B0606030504020204" pitchFamily="34" charset="0"/>
                <a:ea typeface="Open Sans" panose="020B0606030504020204" pitchFamily="34" charset="0"/>
                <a:cs typeface="Open Sans" panose="020B0606030504020204" pitchFamily="34" charset="0"/>
              </a:endParaRPr>
            </a:p>
            <a:p>
              <a:pPr marL="128905" marR="95250">
                <a:lnSpc>
                  <a:spcPct val="100000"/>
                </a:lnSpc>
                <a:spcBef>
                  <a:spcPts val="5"/>
                </a:spcBef>
              </a:pPr>
              <a:r>
                <a:rPr lang="nl-NL" sz="1600" dirty="0">
                  <a:latin typeface="Open Sans" panose="020B0606030504020204" pitchFamily="34" charset="0"/>
                  <a:ea typeface="Open Sans" panose="020B0606030504020204" pitchFamily="34" charset="0"/>
                  <a:cs typeface="Open Sans" panose="020B0606030504020204" pitchFamily="34" charset="0"/>
                </a:rPr>
                <a:t>De Mantelzorglijn beantwoordt uw vragen tussen 9.00 en 17.00 uur op maandag t/m vrijdag.</a:t>
              </a:r>
            </a:p>
          </p:txBody>
        </p:sp>
      </p:grpSp>
      <p:pic>
        <p:nvPicPr>
          <p:cNvPr id="2" name="Afbeelding 1" descr="Afbeelding met clipart, Graphics, tekenfilm, ontwerp&#10;&#10;Automatisch gegenereerde beschrijving">
            <a:extLst>
              <a:ext uri="{FF2B5EF4-FFF2-40B4-BE49-F238E27FC236}">
                <a16:creationId xmlns:a16="http://schemas.microsoft.com/office/drawing/2014/main" id="{4E3CAE6F-255B-7102-33F0-498F5352F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8079" y="800100"/>
            <a:ext cx="1260000" cy="1260000"/>
          </a:xfrm>
          <a:prstGeom prst="rect">
            <a:avLst/>
          </a:prstGeom>
        </p:spPr>
      </p:pic>
      <p:sp>
        <p:nvSpPr>
          <p:cNvPr id="7" name="Titel 1">
            <a:extLst>
              <a:ext uri="{FF2B5EF4-FFF2-40B4-BE49-F238E27FC236}">
                <a16:creationId xmlns:a16="http://schemas.microsoft.com/office/drawing/2014/main" id="{46153854-8F90-2515-5591-B4A327A02624}"/>
              </a:ext>
            </a:extLst>
          </p:cNvPr>
          <p:cNvSpPr>
            <a:spLocks noGrp="1"/>
          </p:cNvSpPr>
          <p:nvPr>
            <p:ph type="title"/>
          </p:nvPr>
        </p:nvSpPr>
        <p:spPr>
          <a:xfrm>
            <a:off x="838199" y="365125"/>
            <a:ext cx="10969487" cy="1325563"/>
          </a:xfrm>
        </p:spPr>
        <p:txBody>
          <a:bodyPr>
            <a:normAutofit/>
          </a:bodyPr>
          <a:lstStyle/>
          <a:p>
            <a:r>
              <a:rPr lang="nl-NL" sz="28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Tip</a:t>
            </a:r>
          </a:p>
        </p:txBody>
      </p:sp>
    </p:spTree>
    <p:extLst>
      <p:ext uri="{BB962C8B-B14F-4D97-AF65-F5344CB8AC3E}">
        <p14:creationId xmlns:p14="http://schemas.microsoft.com/office/powerpoint/2010/main" val="284849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1793B-6BEF-4A61-B859-BD05BCCBBCD8}"/>
              </a:ext>
            </a:extLst>
          </p:cNvPr>
          <p:cNvSpPr>
            <a:spLocks noGrp="1"/>
          </p:cNvSpPr>
          <p:nvPr>
            <p:ph type="ctrTitle"/>
          </p:nvPr>
        </p:nvSpPr>
        <p:spPr/>
        <p:txBody>
          <a:bodyPr/>
          <a:lstStyle/>
          <a:p>
            <a:r>
              <a:rPr lang="nl-NL" sz="6000" b="1" dirty="0">
                <a:solidFill>
                  <a:srgbClr val="692A7C"/>
                </a:solidFill>
                <a:latin typeface="Roboto" panose="02000000000000000000" pitchFamily="2" charset="0"/>
                <a:ea typeface="Roboto" panose="02000000000000000000" pitchFamily="2" charset="0"/>
              </a:rPr>
              <a:t>DIGI</a:t>
            </a:r>
            <a:r>
              <a:rPr lang="nl-NL" sz="6000" b="1" dirty="0">
                <a:solidFill>
                  <a:srgbClr val="F4951F"/>
                </a:solidFill>
                <a:latin typeface="Roboto" panose="02000000000000000000" pitchFamily="2" charset="0"/>
                <a:ea typeface="Roboto" panose="02000000000000000000" pitchFamily="2" charset="0"/>
              </a:rPr>
              <a:t>VITALER</a:t>
            </a:r>
            <a:endParaRPr lang="nl-NL" dirty="0"/>
          </a:p>
        </p:txBody>
      </p:sp>
      <p:sp>
        <p:nvSpPr>
          <p:cNvPr id="3" name="Ondertitel 2">
            <a:extLst>
              <a:ext uri="{FF2B5EF4-FFF2-40B4-BE49-F238E27FC236}">
                <a16:creationId xmlns:a16="http://schemas.microsoft.com/office/drawing/2014/main" id="{F3A23855-5925-4E26-B9BB-61632F5DF264}"/>
              </a:ext>
            </a:extLst>
          </p:cNvPr>
          <p:cNvSpPr>
            <a:spLocks noGrp="1"/>
          </p:cNvSpPr>
          <p:nvPr>
            <p:ph type="subTitle" idx="1"/>
          </p:nvPr>
        </p:nvSpPr>
        <p:spPr/>
        <p:txBody>
          <a:bodyPr>
            <a:normAutofit/>
          </a:bodyPr>
          <a:lstStyle/>
          <a:p>
            <a:r>
              <a:rPr lang="nl-NL" sz="4800" dirty="0" err="1">
                <a:solidFill>
                  <a:srgbClr val="682A7B"/>
                </a:solidFill>
                <a:latin typeface="Roboto" panose="02000000000000000000" pitchFamily="2" charset="0"/>
                <a:ea typeface="Roboto" panose="02000000000000000000" pitchFamily="2" charset="0"/>
                <a:cs typeface="Open Sans" panose="020B0606030504020204" pitchFamily="34" charset="0"/>
              </a:rPr>
              <a:t>MantelzorgNL</a:t>
            </a:r>
            <a:endParaRPr lang="nl-NL" sz="4800" dirty="0">
              <a:solidFill>
                <a:srgbClr val="682A7B"/>
              </a:solidFill>
              <a:latin typeface="Roboto" panose="02000000000000000000" pitchFamily="2" charset="0"/>
              <a:ea typeface="Roboto" panose="02000000000000000000" pitchFamily="2" charset="0"/>
              <a:cs typeface="Open Sans" panose="020B0606030504020204" pitchFamily="34" charset="0"/>
            </a:endParaRPr>
          </a:p>
        </p:txBody>
      </p:sp>
    </p:spTree>
    <p:extLst>
      <p:ext uri="{BB962C8B-B14F-4D97-AF65-F5344CB8AC3E}">
        <p14:creationId xmlns:p14="http://schemas.microsoft.com/office/powerpoint/2010/main" val="260384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p:txBody>
          <a:bodyPr>
            <a:normAutofit/>
          </a:bodyPr>
          <a:lstStyle/>
          <a:p>
            <a:r>
              <a:rPr lang="nl-NL" sz="4000" dirty="0" err="1"/>
              <a:t>MantelzorgNL</a:t>
            </a:r>
            <a:r>
              <a:rPr lang="nl-NL" sz="4000" dirty="0"/>
              <a:t>: iets voor u?</a:t>
            </a: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3</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199" y="1514728"/>
            <a:ext cx="10407977" cy="4780891"/>
          </a:xfrm>
        </p:spPr>
        <p:txBody>
          <a:bodyPr>
            <a:normAutofit fontScale="85000" lnSpcReduction="20000"/>
          </a:bodyPr>
          <a:lstStyle/>
          <a:p>
            <a:r>
              <a:rPr lang="nl-NL" sz="2800" dirty="0"/>
              <a:t>Zorgt u voor een familielid dat langdurig ziek is of gehandicapt?</a:t>
            </a:r>
            <a:br>
              <a:rPr lang="nl-NL" sz="2800" dirty="0"/>
            </a:br>
            <a:r>
              <a:rPr lang="nl-NL" sz="2800" dirty="0"/>
              <a:t>Of niet zonder hulp kan? Een vriend of buur?</a:t>
            </a:r>
          </a:p>
          <a:p>
            <a:r>
              <a:rPr lang="nl-NL" sz="2800" dirty="0"/>
              <a:t>Doet u dit omdat het op uw pad kwam? En krijgt u er geen geld voor?</a:t>
            </a:r>
          </a:p>
          <a:p>
            <a:r>
              <a:rPr lang="nl-NL" sz="2800" dirty="0"/>
              <a:t>Dan bent u een mantelzorger</a:t>
            </a:r>
          </a:p>
          <a:p>
            <a:r>
              <a:rPr lang="nl-NL" sz="2800" dirty="0"/>
              <a:t>Zorgen voor een ander is mooi, maar het kan soms ook zwaar zijn</a:t>
            </a:r>
          </a:p>
          <a:p>
            <a:r>
              <a:rPr lang="nl-NL" sz="2800" dirty="0"/>
              <a:t>Dan is het fijn dat er een landelijke organisatie is zoals </a:t>
            </a:r>
            <a:r>
              <a:rPr lang="nl-NL" sz="2800" dirty="0" err="1"/>
              <a:t>MantelzorgNL</a:t>
            </a:r>
            <a:r>
              <a:rPr lang="nl-NL" sz="2800" dirty="0"/>
              <a:t>, die opkomt voor mantelzorgers zoals u</a:t>
            </a:r>
          </a:p>
          <a:p>
            <a:r>
              <a:rPr lang="nl-NL" sz="2800" dirty="0" err="1">
                <a:effectLst/>
                <a:latin typeface="Open Sans" panose="020B0606030504020204" pitchFamily="34" charset="0"/>
                <a:ea typeface="Open Sans" panose="020B0606030504020204" pitchFamily="34" charset="0"/>
                <a:cs typeface="Open Sans" panose="020B0606030504020204" pitchFamily="34" charset="0"/>
              </a:rPr>
              <a:t>MantelzorgNL</a:t>
            </a:r>
            <a:r>
              <a:rPr lang="nl-NL" sz="2800" dirty="0">
                <a:effectLst/>
                <a:latin typeface="Open Sans" panose="020B0606030504020204" pitchFamily="34" charset="0"/>
                <a:ea typeface="Open Sans" panose="020B0606030504020204" pitchFamily="34" charset="0"/>
                <a:cs typeface="Open Sans" panose="020B0606030504020204" pitchFamily="34" charset="0"/>
              </a:rPr>
              <a:t> heeft ook een website, </a:t>
            </a:r>
            <a:r>
              <a:rPr lang="nl-NL" sz="2800" u="sng" dirty="0">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mantelzorg.nl</a:t>
            </a:r>
            <a:endParaRPr lang="nl-NL" sz="2800" u="sng" dirty="0"/>
          </a:p>
          <a:p>
            <a:endParaRPr lang="nl-NL" sz="2400" dirty="0"/>
          </a:p>
          <a:p>
            <a:endParaRPr lang="nl-NL" sz="2400" dirty="0"/>
          </a:p>
          <a:p>
            <a:pPr marL="0" indent="0">
              <a:buNone/>
            </a:pPr>
            <a:endParaRPr lang="nl-NL" dirty="0"/>
          </a:p>
        </p:txBody>
      </p:sp>
      <p:pic>
        <p:nvPicPr>
          <p:cNvPr id="12" name="Afbeelding 11" descr="Afbeelding met clipart, Graphics, tekenfilm, ontwerp&#10;&#10;Automatisch gegenereerde beschrijving">
            <a:extLst>
              <a:ext uri="{FF2B5EF4-FFF2-40B4-BE49-F238E27FC236}">
                <a16:creationId xmlns:a16="http://schemas.microsoft.com/office/drawing/2014/main" id="{FCF0ED06-9832-3E98-9298-069BF0724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8079" y="800100"/>
            <a:ext cx="1260000" cy="1260000"/>
          </a:xfrm>
          <a:prstGeom prst="rect">
            <a:avLst/>
          </a:prstGeom>
        </p:spPr>
      </p:pic>
    </p:spTree>
    <p:extLst>
      <p:ext uri="{BB962C8B-B14F-4D97-AF65-F5344CB8AC3E}">
        <p14:creationId xmlns:p14="http://schemas.microsoft.com/office/powerpoint/2010/main" val="128689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4</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86A162A3-9210-CC2E-0D66-A5F8951E1078}"/>
              </a:ext>
            </a:extLst>
          </p:cNvPr>
          <p:cNvSpPr/>
          <p:nvPr/>
        </p:nvSpPr>
        <p:spPr>
          <a:xfrm>
            <a:off x="10749926" y="4987659"/>
            <a:ext cx="1442074" cy="1454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hlinkClick r:id="rId3"/>
            <a:extLst>
              <a:ext uri="{FF2B5EF4-FFF2-40B4-BE49-F238E27FC236}">
                <a16:creationId xmlns:a16="http://schemas.microsoft.com/office/drawing/2014/main" id="{9E27576F-26E8-1045-C38C-DD8F4894638A}"/>
              </a:ext>
            </a:extLst>
          </p:cNvPr>
          <p:cNvPicPr>
            <a:picLocks noChangeAspect="1"/>
          </p:cNvPicPr>
          <p:nvPr/>
        </p:nvPicPr>
        <p:blipFill>
          <a:blip r:embed="rId4"/>
          <a:stretch>
            <a:fillRect/>
          </a:stretch>
        </p:blipFill>
        <p:spPr>
          <a:xfrm>
            <a:off x="903514" y="404750"/>
            <a:ext cx="10384971" cy="584154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2986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p:txBody>
          <a:bodyPr>
            <a:normAutofit/>
          </a:bodyPr>
          <a:lstStyle/>
          <a:p>
            <a:r>
              <a:rPr lang="nl-NL" sz="4000" dirty="0"/>
              <a:t>Wat is mantelzorg?</a:t>
            </a: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5</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199" y="1514728"/>
            <a:ext cx="10407977" cy="4290327"/>
          </a:xfrm>
        </p:spPr>
        <p:txBody>
          <a:bodyPr>
            <a:normAutofit lnSpcReduction="10000"/>
          </a:bodyPr>
          <a:lstStyle/>
          <a:p>
            <a:r>
              <a:rPr lang="nl-NL" sz="2400" dirty="0">
                <a:effectLst/>
                <a:latin typeface="Open Sans" panose="020B0606030504020204" pitchFamily="34" charset="0"/>
                <a:ea typeface="Open Sans" panose="020B0606030504020204" pitchFamily="34" charset="0"/>
                <a:cs typeface="Open Sans" panose="020B0606030504020204" pitchFamily="34" charset="0"/>
              </a:rPr>
              <a:t>Onder mantelzorg valt alle hulp aan een hulpbehoevende door iemand uit zijn of haar directe omgeving</a:t>
            </a:r>
            <a:endParaRPr lang="nl-NL" sz="2400" dirty="0"/>
          </a:p>
          <a:p>
            <a:r>
              <a:rPr lang="nl-NL" sz="2400" dirty="0">
                <a:effectLst/>
                <a:latin typeface="Open Sans" panose="020B0606030504020204" pitchFamily="34" charset="0"/>
                <a:ea typeface="Open Sans" panose="020B0606030504020204" pitchFamily="34" charset="0"/>
                <a:cs typeface="Open Sans" panose="020B0606030504020204" pitchFamily="34" charset="0"/>
              </a:rPr>
              <a:t>Hulp aan mensen zonder gezondheidsbeperkingen is geen mantelzorg</a:t>
            </a:r>
          </a:p>
          <a:p>
            <a:r>
              <a:rPr lang="nl-NL" sz="2400" dirty="0">
                <a:effectLst/>
                <a:latin typeface="Open Sans" panose="020B0606030504020204" pitchFamily="34" charset="0"/>
                <a:ea typeface="Open Sans" panose="020B0606030504020204" pitchFamily="34" charset="0"/>
                <a:cs typeface="Open Sans" panose="020B0606030504020204" pitchFamily="34" charset="0"/>
              </a:rPr>
              <a:t>Mantelzorg is onbetaald en komt op iemands pad</a:t>
            </a:r>
          </a:p>
          <a:p>
            <a:r>
              <a:rPr lang="nl-NL" sz="2400" dirty="0">
                <a:effectLst/>
                <a:latin typeface="Open Sans" panose="020B0606030504020204" pitchFamily="34" charset="0"/>
                <a:ea typeface="Open Sans" panose="020B0606030504020204" pitchFamily="34" charset="0"/>
                <a:cs typeface="Open Sans" panose="020B0606030504020204" pitchFamily="34" charset="0"/>
              </a:rPr>
              <a:t>Mantelzorgers zijn dus geen professionele zorgverleners</a:t>
            </a:r>
          </a:p>
          <a:p>
            <a:r>
              <a:rPr lang="nl-NL" sz="2400" dirty="0">
                <a:latin typeface="Open Sans" panose="020B0606030504020204" pitchFamily="34" charset="0"/>
                <a:ea typeface="Open Sans" panose="020B0606030504020204" pitchFamily="34" charset="0"/>
                <a:cs typeface="Open Sans" panose="020B0606030504020204" pitchFamily="34" charset="0"/>
              </a:rPr>
              <a:t>Mantelzorgers zijn ook geen vrijwilligers</a:t>
            </a:r>
            <a:endParaRPr lang="nl-NL" sz="2400" dirty="0"/>
          </a:p>
        </p:txBody>
      </p:sp>
      <p:pic>
        <p:nvPicPr>
          <p:cNvPr id="4" name="Afbeelding 3" descr="Afbeelding met clipart, Graphics, tekenfilm, ontwerp&#10;&#10;Automatisch gegenereerde beschrijving">
            <a:extLst>
              <a:ext uri="{FF2B5EF4-FFF2-40B4-BE49-F238E27FC236}">
                <a16:creationId xmlns:a16="http://schemas.microsoft.com/office/drawing/2014/main" id="{3CE56873-2FAA-5335-023B-5A782AEEC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8079" y="800100"/>
            <a:ext cx="1260000" cy="1260000"/>
          </a:xfrm>
          <a:prstGeom prst="rect">
            <a:avLst/>
          </a:prstGeom>
        </p:spPr>
      </p:pic>
    </p:spTree>
    <p:extLst>
      <p:ext uri="{BB962C8B-B14F-4D97-AF65-F5344CB8AC3E}">
        <p14:creationId xmlns:p14="http://schemas.microsoft.com/office/powerpoint/2010/main" val="177456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p:txBody>
          <a:bodyPr>
            <a:normAutofit/>
          </a:bodyPr>
          <a:lstStyle/>
          <a:p>
            <a:r>
              <a:rPr lang="nl-NL" sz="34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Wat is </a:t>
            </a:r>
            <a:r>
              <a:rPr lang="nl-NL" sz="3400" b="1" dirty="0" err="1">
                <a:solidFill>
                  <a:srgbClr val="682A7B"/>
                </a:solidFill>
                <a:latin typeface="Open Sans" panose="020B0606030504020204" pitchFamily="34" charset="0"/>
                <a:ea typeface="Open Sans" panose="020B0606030504020204" pitchFamily="34" charset="0"/>
                <a:cs typeface="Open Sans" panose="020B0606030504020204" pitchFamily="34" charset="0"/>
              </a:rPr>
              <a:t>MantelzorgNL</a:t>
            </a:r>
            <a:r>
              <a:rPr lang="nl-NL" sz="34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6</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199" y="1514729"/>
            <a:ext cx="10407977" cy="4351338"/>
          </a:xfrm>
        </p:spPr>
        <p:txBody>
          <a:bodyPr>
            <a:normAutofit fontScale="85000" lnSpcReduction="20000"/>
          </a:bodyPr>
          <a:lstStyle/>
          <a:p>
            <a:r>
              <a:rPr lang="nl-NL" sz="2400" dirty="0" err="1"/>
              <a:t>MantelzorgNL</a:t>
            </a:r>
            <a:r>
              <a:rPr lang="nl-NL" sz="2400" dirty="0"/>
              <a:t> is de landelijke vereniging die opkomt voor de belangen van mantelzorgers bij de overheid</a:t>
            </a:r>
          </a:p>
          <a:p>
            <a:r>
              <a:rPr lang="nl-NL" sz="2400" dirty="0" err="1"/>
              <a:t>MantelzorgNL</a:t>
            </a:r>
            <a:r>
              <a:rPr lang="nl-NL" sz="2400" dirty="0"/>
              <a:t> geeft voorlichting en advies aan mantelzorgers en professionals in de zorg en bij de overheid</a:t>
            </a:r>
          </a:p>
          <a:p>
            <a:r>
              <a:rPr lang="nl-NL" sz="2400" dirty="0" err="1"/>
              <a:t>MantelzorgNL</a:t>
            </a:r>
            <a:r>
              <a:rPr lang="nl-NL" sz="2400" dirty="0"/>
              <a:t> organiseert bijeenkomsten en workshops, helpt mantelzorgers op maat en biedt informatie via de website mantelzorg.nl</a:t>
            </a:r>
          </a:p>
          <a:p>
            <a:r>
              <a:rPr lang="nl-NL" sz="2400" dirty="0" err="1"/>
              <a:t>MantelzorgNL</a:t>
            </a:r>
            <a:r>
              <a:rPr lang="nl-NL" sz="2400" dirty="0"/>
              <a:t> geeft trainingen en juridisch advies, zowel aan mantelzorgers als aan professionals die mantelzorgers ondersteunen</a:t>
            </a:r>
          </a:p>
          <a:p>
            <a:r>
              <a:rPr lang="nl-NL" sz="2400" dirty="0"/>
              <a:t>U kunt lid worden van de vereniging </a:t>
            </a:r>
            <a:r>
              <a:rPr lang="nl-NL" sz="2400" dirty="0" err="1"/>
              <a:t>MantelzorgNL</a:t>
            </a:r>
            <a:endParaRPr lang="nl-NL" sz="2400" dirty="0"/>
          </a:p>
          <a:p>
            <a:pPr lvl="1"/>
            <a:endParaRPr lang="nl-NL" dirty="0"/>
          </a:p>
        </p:txBody>
      </p:sp>
      <p:pic>
        <p:nvPicPr>
          <p:cNvPr id="5" name="Picture 4" descr="MantelzorgNL - Sociale Kaart Den Haag">
            <a:extLst>
              <a:ext uri="{FF2B5EF4-FFF2-40B4-BE49-F238E27FC236}">
                <a16:creationId xmlns:a16="http://schemas.microsoft.com/office/drawing/2014/main" id="{0411F374-F1E0-8F1F-36C3-E8D5B24740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44" b="25264"/>
          <a:stretch/>
        </p:blipFill>
        <p:spPr bwMode="auto">
          <a:xfrm>
            <a:off x="8600896" y="367762"/>
            <a:ext cx="336409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3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p:txBody>
          <a:bodyPr>
            <a:normAutofit/>
          </a:bodyPr>
          <a:lstStyle/>
          <a:p>
            <a:r>
              <a:rPr lang="nl-NL" sz="34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Wat vindt u op de website mantelzorg.nl?</a:t>
            </a:r>
            <a:endParaRPr lang="nl-NL" sz="3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7</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199" y="1403888"/>
            <a:ext cx="9985514" cy="4978147"/>
          </a:xfrm>
        </p:spPr>
        <p:txBody>
          <a:bodyPr>
            <a:normAutofit fontScale="85000" lnSpcReduction="10000"/>
          </a:bodyPr>
          <a:lstStyle/>
          <a:p>
            <a:r>
              <a:rPr lang="nl-NL" sz="2400" dirty="0"/>
              <a:t>Mantelzorg en geldzaken</a:t>
            </a:r>
          </a:p>
          <a:p>
            <a:r>
              <a:rPr lang="nl-NL" sz="2400" dirty="0"/>
              <a:t>Mantelzorg en wonen</a:t>
            </a:r>
          </a:p>
          <a:p>
            <a:r>
              <a:rPr lang="nl-NL" sz="2400" dirty="0"/>
              <a:t>Mantelzorg en werk</a:t>
            </a:r>
          </a:p>
          <a:p>
            <a:r>
              <a:rPr lang="nl-NL" sz="2400" dirty="0"/>
              <a:t>Steun en advies</a:t>
            </a:r>
          </a:p>
          <a:p>
            <a:r>
              <a:rPr lang="nl-NL" sz="2400" dirty="0"/>
              <a:t>Nadenken over later</a:t>
            </a:r>
          </a:p>
          <a:p>
            <a:r>
              <a:rPr lang="nl-NL" sz="2400" dirty="0"/>
              <a:t>Vervangende zorg</a:t>
            </a:r>
          </a:p>
          <a:p>
            <a:r>
              <a:rPr lang="nl-NL" sz="2400" dirty="0"/>
              <a:t>Technologie</a:t>
            </a:r>
          </a:p>
          <a:p>
            <a:r>
              <a:rPr lang="nl-NL" sz="2400" dirty="0"/>
              <a:t>Gezond mantelzorgen</a:t>
            </a:r>
          </a:p>
          <a:p>
            <a:r>
              <a:rPr lang="nl-NL" sz="2400" dirty="0"/>
              <a:t>Samenwerken met zorgverleners</a:t>
            </a:r>
          </a:p>
        </p:txBody>
      </p:sp>
      <p:pic>
        <p:nvPicPr>
          <p:cNvPr id="11" name="Afbeelding 10" descr="Afbeelding met Graphics, clipart, symbool, grafische vormgeving&#10;&#10;Automatisch gegenereerde beschrijving">
            <a:extLst>
              <a:ext uri="{FF2B5EF4-FFF2-40B4-BE49-F238E27FC236}">
                <a16:creationId xmlns:a16="http://schemas.microsoft.com/office/drawing/2014/main" id="{E9BB8459-B7CC-9391-F6DB-299E88091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267" y="803678"/>
            <a:ext cx="1266057" cy="1265336"/>
          </a:xfrm>
          <a:prstGeom prst="rect">
            <a:avLst/>
          </a:prstGeom>
        </p:spPr>
      </p:pic>
    </p:spTree>
    <p:extLst>
      <p:ext uri="{BB962C8B-B14F-4D97-AF65-F5344CB8AC3E}">
        <p14:creationId xmlns:p14="http://schemas.microsoft.com/office/powerpoint/2010/main" val="316973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8</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86A162A3-9210-CC2E-0D66-A5F8951E1078}"/>
              </a:ext>
            </a:extLst>
          </p:cNvPr>
          <p:cNvSpPr/>
          <p:nvPr/>
        </p:nvSpPr>
        <p:spPr>
          <a:xfrm>
            <a:off x="10749926" y="4987659"/>
            <a:ext cx="1442074" cy="1454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 kleding, Menselijk gezicht, schermopname&#10;&#10;Automatisch gegenereerde beschrijving">
            <a:extLst>
              <a:ext uri="{FF2B5EF4-FFF2-40B4-BE49-F238E27FC236}">
                <a16:creationId xmlns:a16="http://schemas.microsoft.com/office/drawing/2014/main" id="{0B48D978-5913-8655-0D82-E2D17692E2CF}"/>
              </a:ext>
            </a:extLst>
          </p:cNvPr>
          <p:cNvPicPr>
            <a:picLocks noChangeAspect="1"/>
          </p:cNvPicPr>
          <p:nvPr/>
        </p:nvPicPr>
        <p:blipFill rotWithShape="1">
          <a:blip r:embed="rId3">
            <a:extLst>
              <a:ext uri="{28A0092B-C50C-407E-A947-70E740481C1C}">
                <a14:useLocalDpi xmlns:a14="http://schemas.microsoft.com/office/drawing/2010/main" val="0"/>
              </a:ext>
            </a:extLst>
          </a:blip>
          <a:srcRect r="1014"/>
          <a:stretch/>
        </p:blipFill>
        <p:spPr>
          <a:xfrm>
            <a:off x="774932" y="244467"/>
            <a:ext cx="10696031" cy="60781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4890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a:xfrm>
            <a:off x="838199" y="365125"/>
            <a:ext cx="10969487" cy="1325563"/>
          </a:xfrm>
        </p:spPr>
        <p:txBody>
          <a:bodyPr>
            <a:normAutofit/>
          </a:bodyPr>
          <a:lstStyle/>
          <a:p>
            <a:r>
              <a:rPr lang="nl-NL" sz="28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Mantelzorgorganisaties in de buurt</a:t>
            </a: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9</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199" y="1514729"/>
            <a:ext cx="10407977" cy="4351338"/>
          </a:xfrm>
        </p:spPr>
        <p:txBody>
          <a:bodyPr>
            <a:normAutofit/>
          </a:bodyPr>
          <a:lstStyle/>
          <a:p>
            <a:r>
              <a:rPr lang="nl-NL" sz="2400" dirty="0"/>
              <a:t>Bij </a:t>
            </a:r>
            <a:r>
              <a:rPr lang="nl-NL" sz="2400" dirty="0" err="1"/>
              <a:t>MantelzorgNL</a:t>
            </a:r>
            <a:r>
              <a:rPr lang="nl-NL" sz="2400" dirty="0"/>
              <a:t> zijn ruim 450 organisaties aangesloten </a:t>
            </a:r>
          </a:p>
          <a:p>
            <a:r>
              <a:rPr lang="nl-NL" sz="2400" dirty="0"/>
              <a:t>Op de website mantelzorg.nl staat een overzicht</a:t>
            </a:r>
          </a:p>
          <a:p>
            <a:r>
              <a:rPr lang="nl-NL" sz="2400" dirty="0"/>
              <a:t>Hierin kunt u zoeken naar mantelzorgorganisaties bij u in de buurt</a:t>
            </a:r>
          </a:p>
        </p:txBody>
      </p:sp>
      <p:pic>
        <p:nvPicPr>
          <p:cNvPr id="5" name="Afbeelding 4">
            <a:extLst>
              <a:ext uri="{FF2B5EF4-FFF2-40B4-BE49-F238E27FC236}">
                <a16:creationId xmlns:a16="http://schemas.microsoft.com/office/drawing/2014/main" id="{368BF05F-D18D-5998-16E0-904EB2596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987" y="793220"/>
            <a:ext cx="1260000" cy="1260000"/>
          </a:xfrm>
          <a:prstGeom prst="rect">
            <a:avLst/>
          </a:prstGeom>
        </p:spPr>
      </p:pic>
    </p:spTree>
    <p:extLst>
      <p:ext uri="{BB962C8B-B14F-4D97-AF65-F5344CB8AC3E}">
        <p14:creationId xmlns:p14="http://schemas.microsoft.com/office/powerpoint/2010/main" val="101878787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1167</Words>
  <Application>Microsoft Office PowerPoint</Application>
  <PresentationFormat>Breedbeeld</PresentationFormat>
  <Paragraphs>117</Paragraphs>
  <Slides>13</Slides>
  <Notes>11</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Calibri</vt:lpstr>
      <vt:lpstr>DM Sans</vt:lpstr>
      <vt:lpstr>Open Sans</vt:lpstr>
      <vt:lpstr>Roboto</vt:lpstr>
      <vt:lpstr>Wingdings</vt:lpstr>
      <vt:lpstr>Kantoorthema</vt:lpstr>
      <vt:lpstr>PowerPoint-presentatie</vt:lpstr>
      <vt:lpstr>DIGIVITALER</vt:lpstr>
      <vt:lpstr>MantelzorgNL: iets voor u?</vt:lpstr>
      <vt:lpstr>PowerPoint-presentatie</vt:lpstr>
      <vt:lpstr>Wat is mantelzorg?</vt:lpstr>
      <vt:lpstr>Wat is MantelzorgNL?</vt:lpstr>
      <vt:lpstr>Wat vindt u op de website mantelzorg.nl?</vt:lpstr>
      <vt:lpstr>PowerPoint-presentatie</vt:lpstr>
      <vt:lpstr>Mantelzorgorganisaties in de buurt</vt:lpstr>
      <vt:lpstr>PowerPoint-presentatie</vt:lpstr>
      <vt:lpstr>PowerPoint-presentatie</vt:lpstr>
      <vt:lpstr>PowerPoint-presentatie</vt:lpstr>
      <vt:lpstr>Tip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Stichting Digisterker</dc:creator>
  <cp:lastModifiedBy>Jan van Avezaath</cp:lastModifiedBy>
  <cp:revision>303</cp:revision>
  <dcterms:created xsi:type="dcterms:W3CDTF">2021-01-27T11:25:49Z</dcterms:created>
  <dcterms:modified xsi:type="dcterms:W3CDTF">2024-02-15T10:16:54Z</dcterms:modified>
</cp:coreProperties>
</file>